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10.jpg" ContentType="image/jpeg"/>
  <Override PartName="/ppt/media/image21.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71" r:id="rId4"/>
    <p:sldId id="272" r:id="rId5"/>
    <p:sldId id="258" r:id="rId6"/>
    <p:sldId id="270" r:id="rId7"/>
    <p:sldId id="259" r:id="rId8"/>
    <p:sldId id="273" r:id="rId9"/>
    <p:sldId id="260" r:id="rId10"/>
    <p:sldId id="265" r:id="rId11"/>
    <p:sldId id="269" r:id="rId12"/>
  </p:sldIdLst>
  <p:sldSz cx="9144000" cy="5143500" type="screen16x9"/>
  <p:notesSz cx="9144000" cy="51435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24" d="100"/>
          <a:sy n="124" d="100"/>
        </p:scale>
        <p:origin x="274" y="101"/>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594485"/>
            <a:ext cx="7772400" cy="1080135"/>
          </a:xfrm>
          <a:prstGeom prst="rect">
            <a:avLst/>
          </a:prstGeom>
        </p:spPr>
        <p:txBody>
          <a:bodyPr wrap="square" lIns="0" tIns="0" rIns="0" bIns="0">
            <a:spAutoFit/>
          </a:bodyPr>
          <a:lstStyle>
            <a:lvl1pPr>
              <a:defRPr sz="2400" b="1" i="0">
                <a:solidFill>
                  <a:srgbClr val="001F5F"/>
                </a:solidFill>
                <a:latin typeface="Arial"/>
                <a:cs typeface="Aria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sz="1800" b="0" i="0">
                <a:solidFill>
                  <a:schemeClr val="tx1"/>
                </a:solidFill>
                <a:latin typeface="Arial MT"/>
                <a:cs typeface="Arial M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1" i="0">
                <a:solidFill>
                  <a:srgbClr val="001F5F"/>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800" b="0" i="0">
                <a:solidFill>
                  <a:schemeClr val="tx1"/>
                </a:solidFill>
                <a:latin typeface="Arial MT"/>
                <a:cs typeface="Arial M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1" i="0">
                <a:solidFill>
                  <a:srgbClr val="001F5F"/>
                </a:solidFill>
                <a:latin typeface="Arial"/>
                <a:cs typeface="Arial"/>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4/9/2024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1" i="0">
                <a:solidFill>
                  <a:srgbClr val="001F5F"/>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4/9/2024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4/9/2024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7139107" cy="481731"/>
          </a:xfrm>
          <a:prstGeom prst="rect">
            <a:avLst/>
          </a:prstGeom>
        </p:spPr>
      </p:pic>
      <p:pic>
        <p:nvPicPr>
          <p:cNvPr id="17" name="bg object 17"/>
          <p:cNvPicPr/>
          <p:nvPr/>
        </p:nvPicPr>
        <p:blipFill>
          <a:blip r:embed="rId8" cstate="print"/>
          <a:stretch>
            <a:fillRect/>
          </a:stretch>
        </p:blipFill>
        <p:spPr>
          <a:xfrm>
            <a:off x="0" y="0"/>
            <a:ext cx="1204912" cy="471424"/>
          </a:xfrm>
          <a:prstGeom prst="rect">
            <a:avLst/>
          </a:prstGeom>
        </p:spPr>
      </p:pic>
      <p:sp>
        <p:nvSpPr>
          <p:cNvPr id="18" name="bg object 18"/>
          <p:cNvSpPr/>
          <p:nvPr/>
        </p:nvSpPr>
        <p:spPr>
          <a:xfrm>
            <a:off x="4763" y="0"/>
            <a:ext cx="7086600" cy="395605"/>
          </a:xfrm>
          <a:custGeom>
            <a:avLst/>
            <a:gdLst/>
            <a:ahLst/>
            <a:cxnLst/>
            <a:rect l="l" t="t" r="r" b="b"/>
            <a:pathLst>
              <a:path w="7086600" h="395605">
                <a:moveTo>
                  <a:pt x="0" y="395350"/>
                </a:moveTo>
                <a:lnTo>
                  <a:pt x="7086600" y="395350"/>
                </a:lnTo>
                <a:lnTo>
                  <a:pt x="7086600" y="0"/>
                </a:lnTo>
                <a:lnTo>
                  <a:pt x="0" y="0"/>
                </a:lnTo>
                <a:lnTo>
                  <a:pt x="0" y="395350"/>
                </a:lnTo>
                <a:close/>
              </a:path>
            </a:pathLst>
          </a:custGeom>
          <a:solidFill>
            <a:srgbClr val="213366"/>
          </a:solidFill>
        </p:spPr>
        <p:txBody>
          <a:bodyPr wrap="square" lIns="0" tIns="0" rIns="0" bIns="0" rtlCol="0"/>
          <a:lstStyle/>
          <a:p>
            <a:endParaRPr/>
          </a:p>
        </p:txBody>
      </p:sp>
      <p:sp>
        <p:nvSpPr>
          <p:cNvPr id="19" name="bg object 19"/>
          <p:cNvSpPr/>
          <p:nvPr/>
        </p:nvSpPr>
        <p:spPr>
          <a:xfrm>
            <a:off x="4763" y="0"/>
            <a:ext cx="7086600" cy="395605"/>
          </a:xfrm>
          <a:custGeom>
            <a:avLst/>
            <a:gdLst/>
            <a:ahLst/>
            <a:cxnLst/>
            <a:rect l="l" t="t" r="r" b="b"/>
            <a:pathLst>
              <a:path w="7086600" h="395605">
                <a:moveTo>
                  <a:pt x="0" y="395350"/>
                </a:moveTo>
                <a:lnTo>
                  <a:pt x="7086600" y="395350"/>
                </a:lnTo>
                <a:lnTo>
                  <a:pt x="7086600" y="0"/>
                </a:lnTo>
              </a:path>
              <a:path w="7086600" h="395605">
                <a:moveTo>
                  <a:pt x="0" y="0"/>
                </a:moveTo>
                <a:lnTo>
                  <a:pt x="0" y="395350"/>
                </a:lnTo>
              </a:path>
            </a:pathLst>
          </a:custGeom>
          <a:ln w="25400">
            <a:solidFill>
              <a:srgbClr val="213366"/>
            </a:solidFill>
          </a:ln>
        </p:spPr>
        <p:txBody>
          <a:bodyPr wrap="square" lIns="0" tIns="0" rIns="0" bIns="0" rtlCol="0"/>
          <a:lstStyle/>
          <a:p>
            <a:endParaRPr/>
          </a:p>
        </p:txBody>
      </p:sp>
      <p:sp>
        <p:nvSpPr>
          <p:cNvPr id="2" name="Holder 2"/>
          <p:cNvSpPr>
            <a:spLocks noGrp="1"/>
          </p:cNvSpPr>
          <p:nvPr>
            <p:ph type="title"/>
          </p:nvPr>
        </p:nvSpPr>
        <p:spPr>
          <a:xfrm>
            <a:off x="390207" y="469265"/>
            <a:ext cx="4444364" cy="546100"/>
          </a:xfrm>
          <a:prstGeom prst="rect">
            <a:avLst/>
          </a:prstGeom>
        </p:spPr>
        <p:txBody>
          <a:bodyPr wrap="square" lIns="0" tIns="0" rIns="0" bIns="0">
            <a:spAutoFit/>
          </a:bodyPr>
          <a:lstStyle>
            <a:lvl1pPr>
              <a:defRPr sz="2400" b="1" i="0">
                <a:solidFill>
                  <a:srgbClr val="001F5F"/>
                </a:solidFill>
                <a:latin typeface="Arial"/>
                <a:cs typeface="Arial"/>
              </a:defRPr>
            </a:lvl1pPr>
          </a:lstStyle>
          <a:p>
            <a:endParaRPr/>
          </a:p>
        </p:txBody>
      </p:sp>
      <p:sp>
        <p:nvSpPr>
          <p:cNvPr id="3" name="Holder 3"/>
          <p:cNvSpPr>
            <a:spLocks noGrp="1"/>
          </p:cNvSpPr>
          <p:nvPr>
            <p:ph type="body" idx="1"/>
          </p:nvPr>
        </p:nvSpPr>
        <p:spPr>
          <a:xfrm>
            <a:off x="704215" y="1462405"/>
            <a:ext cx="5519420" cy="2781935"/>
          </a:xfrm>
          <a:prstGeom prst="rect">
            <a:avLst/>
          </a:prstGeom>
        </p:spPr>
        <p:txBody>
          <a:bodyPr wrap="square" lIns="0" tIns="0" rIns="0" bIns="0">
            <a:spAutoFit/>
          </a:bodyPr>
          <a:lstStyle>
            <a:lvl1pPr>
              <a:defRPr sz="1800" b="0" i="0">
                <a:solidFill>
                  <a:schemeClr val="tx1"/>
                </a:solidFill>
                <a:latin typeface="Arial MT"/>
                <a:cs typeface="Arial MT"/>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4/9/2024</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jpg"/><Relationship Id="rId9" Type="http://schemas.openxmlformats.org/officeDocument/2006/relationships/image" Target="../media/image10.jp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21.jp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2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1439" y="55971"/>
            <a:ext cx="940435" cy="202565"/>
          </a:xfrm>
          <a:prstGeom prst="rect">
            <a:avLst/>
          </a:prstGeom>
        </p:spPr>
        <p:txBody>
          <a:bodyPr vert="horz" wrap="square" lIns="0" tIns="0" rIns="0" bIns="0" rtlCol="0">
            <a:spAutoFit/>
          </a:bodyPr>
          <a:lstStyle/>
          <a:p>
            <a:pPr>
              <a:lnSpc>
                <a:spcPts val="1570"/>
              </a:lnSpc>
            </a:pPr>
            <a:r>
              <a:rPr sz="1400" dirty="0">
                <a:solidFill>
                  <a:srgbClr val="FFFFFF"/>
                </a:solidFill>
                <a:latin typeface="Arial MT"/>
                <a:cs typeface="Arial MT"/>
              </a:rPr>
              <a:t>Project</a:t>
            </a:r>
            <a:r>
              <a:rPr sz="1400" spc="-50" dirty="0">
                <a:solidFill>
                  <a:srgbClr val="FFFFFF"/>
                </a:solidFill>
                <a:latin typeface="Arial MT"/>
                <a:cs typeface="Arial MT"/>
              </a:rPr>
              <a:t> </a:t>
            </a:r>
            <a:r>
              <a:rPr sz="1400" spc="-10" dirty="0">
                <a:solidFill>
                  <a:srgbClr val="FFFFFF"/>
                </a:solidFill>
                <a:latin typeface="Arial MT"/>
                <a:cs typeface="Arial MT"/>
              </a:rPr>
              <a:t>Title</a:t>
            </a:r>
            <a:endParaRPr sz="1400">
              <a:latin typeface="Arial MT"/>
              <a:cs typeface="Arial MT"/>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9311" y="19050"/>
            <a:ext cx="9144000" cy="5019675"/>
            <a:chOff x="0" y="0"/>
            <a:chExt cx="9144000" cy="501967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pic>
          <p:nvPicPr>
            <p:cNvPr id="8" name="object 8"/>
            <p:cNvPicPr/>
            <p:nvPr/>
          </p:nvPicPr>
          <p:blipFill>
            <a:blip r:embed="rId4" cstate="print"/>
            <a:stretch>
              <a:fillRect/>
            </a:stretch>
          </p:blipFill>
          <p:spPr>
            <a:xfrm>
              <a:off x="0" y="0"/>
              <a:ext cx="9143999" cy="5019673"/>
            </a:xfrm>
            <a:prstGeom prst="rect">
              <a:avLst/>
            </a:prstGeom>
          </p:spPr>
        </p:pic>
      </p:grpSp>
      <p:sp>
        <p:nvSpPr>
          <p:cNvPr id="9" name="object 9"/>
          <p:cNvSpPr txBox="1"/>
          <p:nvPr/>
        </p:nvSpPr>
        <p:spPr>
          <a:xfrm>
            <a:off x="2385441" y="4510404"/>
            <a:ext cx="4366895" cy="208915"/>
          </a:xfrm>
          <a:prstGeom prst="rect">
            <a:avLst/>
          </a:prstGeom>
        </p:spPr>
        <p:txBody>
          <a:bodyPr vert="horz" wrap="square" lIns="0" tIns="12700" rIns="0" bIns="0" rtlCol="0">
            <a:spAutoFit/>
          </a:bodyPr>
          <a:lstStyle/>
          <a:p>
            <a:pPr marL="12700">
              <a:lnSpc>
                <a:spcPct val="100000"/>
              </a:lnSpc>
              <a:spcBef>
                <a:spcPts val="100"/>
              </a:spcBef>
            </a:pPr>
            <a:r>
              <a:rPr sz="1200" spc="-10" dirty="0">
                <a:solidFill>
                  <a:srgbClr val="FFFFFF"/>
                </a:solidFill>
                <a:latin typeface="Arial MT"/>
                <a:cs typeface="Arial MT"/>
              </a:rPr>
              <a:t>Disclaimer:</a:t>
            </a:r>
            <a:r>
              <a:rPr sz="1200" spc="-75" dirty="0">
                <a:solidFill>
                  <a:srgbClr val="FFFFFF"/>
                </a:solidFill>
                <a:latin typeface="Arial MT"/>
                <a:cs typeface="Arial MT"/>
              </a:rPr>
              <a:t> </a:t>
            </a:r>
            <a:r>
              <a:rPr sz="1200" dirty="0">
                <a:solidFill>
                  <a:srgbClr val="FFFFFF"/>
                </a:solidFill>
                <a:latin typeface="Arial MT"/>
                <a:cs typeface="Arial MT"/>
              </a:rPr>
              <a:t>The</a:t>
            </a:r>
            <a:r>
              <a:rPr sz="1200" spc="5" dirty="0">
                <a:solidFill>
                  <a:srgbClr val="FFFFFF"/>
                </a:solidFill>
                <a:latin typeface="Arial MT"/>
                <a:cs typeface="Arial MT"/>
              </a:rPr>
              <a:t> </a:t>
            </a:r>
            <a:r>
              <a:rPr sz="1200" spc="-10" dirty="0">
                <a:solidFill>
                  <a:srgbClr val="FFFFFF"/>
                </a:solidFill>
                <a:latin typeface="Arial MT"/>
                <a:cs typeface="Arial MT"/>
              </a:rPr>
              <a:t>content</a:t>
            </a:r>
            <a:r>
              <a:rPr sz="1200" spc="75" dirty="0">
                <a:solidFill>
                  <a:srgbClr val="FFFFFF"/>
                </a:solidFill>
                <a:latin typeface="Arial MT"/>
                <a:cs typeface="Arial MT"/>
              </a:rPr>
              <a:t> </a:t>
            </a:r>
            <a:r>
              <a:rPr sz="1200" dirty="0">
                <a:solidFill>
                  <a:srgbClr val="FFFFFF"/>
                </a:solidFill>
                <a:latin typeface="Arial MT"/>
                <a:cs typeface="Arial MT"/>
              </a:rPr>
              <a:t>is</a:t>
            </a:r>
            <a:r>
              <a:rPr sz="1200" spc="-80" dirty="0">
                <a:solidFill>
                  <a:srgbClr val="FFFFFF"/>
                </a:solidFill>
                <a:latin typeface="Arial MT"/>
                <a:cs typeface="Arial MT"/>
              </a:rPr>
              <a:t> </a:t>
            </a:r>
            <a:r>
              <a:rPr sz="1200" dirty="0">
                <a:solidFill>
                  <a:srgbClr val="FFFFFF"/>
                </a:solidFill>
                <a:latin typeface="Arial MT"/>
                <a:cs typeface="Arial MT"/>
              </a:rPr>
              <a:t>curated</a:t>
            </a:r>
            <a:r>
              <a:rPr sz="1200" spc="40" dirty="0">
                <a:solidFill>
                  <a:srgbClr val="FFFFFF"/>
                </a:solidFill>
                <a:latin typeface="Arial MT"/>
                <a:cs typeface="Arial MT"/>
              </a:rPr>
              <a:t> </a:t>
            </a:r>
            <a:r>
              <a:rPr sz="1200" dirty="0">
                <a:solidFill>
                  <a:srgbClr val="FFFFFF"/>
                </a:solidFill>
                <a:latin typeface="Arial MT"/>
                <a:cs typeface="Arial MT"/>
              </a:rPr>
              <a:t>for</a:t>
            </a:r>
            <a:r>
              <a:rPr sz="1200" spc="-40" dirty="0">
                <a:solidFill>
                  <a:srgbClr val="FFFFFF"/>
                </a:solidFill>
                <a:latin typeface="Arial MT"/>
                <a:cs typeface="Arial MT"/>
              </a:rPr>
              <a:t> </a:t>
            </a:r>
            <a:r>
              <a:rPr sz="1200" spc="-10" dirty="0">
                <a:solidFill>
                  <a:srgbClr val="FFFFFF"/>
                </a:solidFill>
                <a:latin typeface="Arial MT"/>
                <a:cs typeface="Arial MT"/>
              </a:rPr>
              <a:t>educational</a:t>
            </a:r>
            <a:r>
              <a:rPr sz="1200" spc="10" dirty="0">
                <a:solidFill>
                  <a:srgbClr val="FFFFFF"/>
                </a:solidFill>
                <a:latin typeface="Arial MT"/>
                <a:cs typeface="Arial MT"/>
              </a:rPr>
              <a:t> </a:t>
            </a:r>
            <a:r>
              <a:rPr sz="1200" dirty="0">
                <a:solidFill>
                  <a:srgbClr val="FFFFFF"/>
                </a:solidFill>
                <a:latin typeface="Arial MT"/>
                <a:cs typeface="Arial MT"/>
              </a:rPr>
              <a:t>purposes</a:t>
            </a:r>
            <a:r>
              <a:rPr sz="1200" spc="-25" dirty="0">
                <a:solidFill>
                  <a:srgbClr val="FFFFFF"/>
                </a:solidFill>
                <a:latin typeface="Arial MT"/>
                <a:cs typeface="Arial MT"/>
              </a:rPr>
              <a:t> </a:t>
            </a:r>
            <a:r>
              <a:rPr sz="1200" spc="-10" dirty="0">
                <a:solidFill>
                  <a:srgbClr val="FFFFFF"/>
                </a:solidFill>
                <a:latin typeface="Arial MT"/>
                <a:cs typeface="Arial MT"/>
              </a:rPr>
              <a:t>only.</a:t>
            </a:r>
            <a:endParaRPr sz="1200">
              <a:latin typeface="Arial MT"/>
              <a:cs typeface="Arial MT"/>
            </a:endParaRPr>
          </a:p>
        </p:txBody>
      </p:sp>
      <p:grpSp>
        <p:nvGrpSpPr>
          <p:cNvPr id="10" name="object 10"/>
          <p:cNvGrpSpPr/>
          <p:nvPr/>
        </p:nvGrpSpPr>
        <p:grpSpPr>
          <a:xfrm>
            <a:off x="1022562" y="983703"/>
            <a:ext cx="6906046" cy="3225080"/>
            <a:chOff x="1119400" y="1004950"/>
            <a:chExt cx="6906046" cy="3105150"/>
          </a:xfrm>
        </p:grpSpPr>
        <p:sp>
          <p:nvSpPr>
            <p:cNvPr id="11" name="object 11"/>
            <p:cNvSpPr/>
            <p:nvPr/>
          </p:nvSpPr>
          <p:spPr>
            <a:xfrm>
              <a:off x="1119400" y="1004950"/>
              <a:ext cx="6896734" cy="3105150"/>
            </a:xfrm>
            <a:custGeom>
              <a:avLst/>
              <a:gdLst/>
              <a:ahLst/>
              <a:cxnLst/>
              <a:rect l="l" t="t" r="r" b="b"/>
              <a:pathLst>
                <a:path w="6896734" h="3105150">
                  <a:moveTo>
                    <a:pt x="6643306" y="0"/>
                  </a:moveTo>
                  <a:lnTo>
                    <a:pt x="252793" y="0"/>
                  </a:lnTo>
                  <a:lnTo>
                    <a:pt x="207357" y="4072"/>
                  </a:lnTo>
                  <a:lnTo>
                    <a:pt x="164591" y="15812"/>
                  </a:lnTo>
                  <a:lnTo>
                    <a:pt x="125210" y="34506"/>
                  </a:lnTo>
                  <a:lnTo>
                    <a:pt x="89928" y="59440"/>
                  </a:lnTo>
                  <a:lnTo>
                    <a:pt x="59458" y="89901"/>
                  </a:lnTo>
                  <a:lnTo>
                    <a:pt x="34517" y="125174"/>
                  </a:lnTo>
                  <a:lnTo>
                    <a:pt x="15817" y="164546"/>
                  </a:lnTo>
                  <a:lnTo>
                    <a:pt x="4073" y="207303"/>
                  </a:lnTo>
                  <a:lnTo>
                    <a:pt x="0" y="252729"/>
                  </a:lnTo>
                  <a:lnTo>
                    <a:pt x="0" y="2852293"/>
                  </a:lnTo>
                  <a:lnTo>
                    <a:pt x="4073" y="2897728"/>
                  </a:lnTo>
                  <a:lnTo>
                    <a:pt x="15817" y="2940494"/>
                  </a:lnTo>
                  <a:lnTo>
                    <a:pt x="34517" y="2979875"/>
                  </a:lnTo>
                  <a:lnTo>
                    <a:pt x="59458" y="3015158"/>
                  </a:lnTo>
                  <a:lnTo>
                    <a:pt x="89928" y="3045627"/>
                  </a:lnTo>
                  <a:lnTo>
                    <a:pt x="125210" y="3070569"/>
                  </a:lnTo>
                  <a:lnTo>
                    <a:pt x="164591" y="3089269"/>
                  </a:lnTo>
                  <a:lnTo>
                    <a:pt x="207357" y="3101013"/>
                  </a:lnTo>
                  <a:lnTo>
                    <a:pt x="252793" y="3105086"/>
                  </a:lnTo>
                  <a:lnTo>
                    <a:pt x="6643306" y="3105086"/>
                  </a:lnTo>
                  <a:lnTo>
                    <a:pt x="6688737" y="3101013"/>
                  </a:lnTo>
                  <a:lnTo>
                    <a:pt x="6731505" y="3089269"/>
                  </a:lnTo>
                  <a:lnTo>
                    <a:pt x="6770894" y="3070569"/>
                  </a:lnTo>
                  <a:lnTo>
                    <a:pt x="6806187" y="3045627"/>
                  </a:lnTo>
                  <a:lnTo>
                    <a:pt x="6836669" y="3015158"/>
                  </a:lnTo>
                  <a:lnTo>
                    <a:pt x="6861624" y="2979875"/>
                  </a:lnTo>
                  <a:lnTo>
                    <a:pt x="6880335" y="2940494"/>
                  </a:lnTo>
                  <a:lnTo>
                    <a:pt x="6892087" y="2897728"/>
                  </a:lnTo>
                  <a:lnTo>
                    <a:pt x="6896163" y="2852293"/>
                  </a:lnTo>
                  <a:lnTo>
                    <a:pt x="6896163" y="252729"/>
                  </a:lnTo>
                  <a:lnTo>
                    <a:pt x="6892087" y="207303"/>
                  </a:lnTo>
                  <a:lnTo>
                    <a:pt x="6880335" y="164546"/>
                  </a:lnTo>
                  <a:lnTo>
                    <a:pt x="6861624" y="125174"/>
                  </a:lnTo>
                  <a:lnTo>
                    <a:pt x="6836669" y="89901"/>
                  </a:lnTo>
                  <a:lnTo>
                    <a:pt x="6806187" y="59440"/>
                  </a:lnTo>
                  <a:lnTo>
                    <a:pt x="6770894" y="34506"/>
                  </a:lnTo>
                  <a:lnTo>
                    <a:pt x="6731505" y="15812"/>
                  </a:lnTo>
                  <a:lnTo>
                    <a:pt x="6688737" y="4072"/>
                  </a:lnTo>
                  <a:lnTo>
                    <a:pt x="6643306" y="0"/>
                  </a:lnTo>
                  <a:close/>
                </a:path>
              </a:pathLst>
            </a:custGeom>
            <a:solidFill>
              <a:srgbClr val="E4EDFF"/>
            </a:solidFill>
          </p:spPr>
          <p:txBody>
            <a:bodyPr wrap="square" lIns="0" tIns="0" rIns="0" bIns="0" rtlCol="0"/>
            <a:lstStyle/>
            <a:p>
              <a:endParaRPr dirty="0"/>
            </a:p>
          </p:txBody>
        </p:sp>
        <p:sp>
          <p:nvSpPr>
            <p:cNvPr id="12" name="object 12"/>
            <p:cNvSpPr/>
            <p:nvPr/>
          </p:nvSpPr>
          <p:spPr>
            <a:xfrm>
              <a:off x="1128712" y="1004950"/>
              <a:ext cx="6896734" cy="3105150"/>
            </a:xfrm>
            <a:custGeom>
              <a:avLst/>
              <a:gdLst/>
              <a:ahLst/>
              <a:cxnLst/>
              <a:rect l="l" t="t" r="r" b="b"/>
              <a:pathLst>
                <a:path w="6896734" h="3105150">
                  <a:moveTo>
                    <a:pt x="0" y="252729"/>
                  </a:moveTo>
                  <a:lnTo>
                    <a:pt x="4073" y="207303"/>
                  </a:lnTo>
                  <a:lnTo>
                    <a:pt x="15817" y="164546"/>
                  </a:lnTo>
                  <a:lnTo>
                    <a:pt x="34517" y="125174"/>
                  </a:lnTo>
                  <a:lnTo>
                    <a:pt x="59458" y="89901"/>
                  </a:lnTo>
                  <a:lnTo>
                    <a:pt x="89928" y="59440"/>
                  </a:lnTo>
                  <a:lnTo>
                    <a:pt x="125210" y="34506"/>
                  </a:lnTo>
                  <a:lnTo>
                    <a:pt x="164591" y="15812"/>
                  </a:lnTo>
                  <a:lnTo>
                    <a:pt x="207357" y="4072"/>
                  </a:lnTo>
                  <a:lnTo>
                    <a:pt x="252793" y="0"/>
                  </a:lnTo>
                  <a:lnTo>
                    <a:pt x="6643306" y="0"/>
                  </a:lnTo>
                  <a:lnTo>
                    <a:pt x="6688737" y="4072"/>
                  </a:lnTo>
                  <a:lnTo>
                    <a:pt x="6731505" y="15812"/>
                  </a:lnTo>
                  <a:lnTo>
                    <a:pt x="6770894" y="34506"/>
                  </a:lnTo>
                  <a:lnTo>
                    <a:pt x="6806187" y="59440"/>
                  </a:lnTo>
                  <a:lnTo>
                    <a:pt x="6836669" y="89901"/>
                  </a:lnTo>
                  <a:lnTo>
                    <a:pt x="6861624" y="125174"/>
                  </a:lnTo>
                  <a:lnTo>
                    <a:pt x="6880335" y="164546"/>
                  </a:lnTo>
                  <a:lnTo>
                    <a:pt x="6892087" y="207303"/>
                  </a:lnTo>
                  <a:lnTo>
                    <a:pt x="6896163" y="252729"/>
                  </a:lnTo>
                  <a:lnTo>
                    <a:pt x="6896163" y="2852293"/>
                  </a:lnTo>
                  <a:lnTo>
                    <a:pt x="6892087" y="2897728"/>
                  </a:lnTo>
                  <a:lnTo>
                    <a:pt x="6880335" y="2940494"/>
                  </a:lnTo>
                  <a:lnTo>
                    <a:pt x="6861624" y="2979875"/>
                  </a:lnTo>
                  <a:lnTo>
                    <a:pt x="6836669" y="3015158"/>
                  </a:lnTo>
                  <a:lnTo>
                    <a:pt x="6806187" y="3045627"/>
                  </a:lnTo>
                  <a:lnTo>
                    <a:pt x="6770894" y="3070569"/>
                  </a:lnTo>
                  <a:lnTo>
                    <a:pt x="6731505" y="3089269"/>
                  </a:lnTo>
                  <a:lnTo>
                    <a:pt x="6688737" y="3101013"/>
                  </a:lnTo>
                  <a:lnTo>
                    <a:pt x="6643306" y="3105086"/>
                  </a:lnTo>
                  <a:lnTo>
                    <a:pt x="252793" y="3105086"/>
                  </a:lnTo>
                  <a:lnTo>
                    <a:pt x="207357" y="3101013"/>
                  </a:lnTo>
                  <a:lnTo>
                    <a:pt x="164591" y="3089269"/>
                  </a:lnTo>
                  <a:lnTo>
                    <a:pt x="125210" y="3070569"/>
                  </a:lnTo>
                  <a:lnTo>
                    <a:pt x="89928" y="3045627"/>
                  </a:lnTo>
                  <a:lnTo>
                    <a:pt x="59458" y="3015158"/>
                  </a:lnTo>
                  <a:lnTo>
                    <a:pt x="34517" y="2979875"/>
                  </a:lnTo>
                  <a:lnTo>
                    <a:pt x="15817" y="2940494"/>
                  </a:lnTo>
                  <a:lnTo>
                    <a:pt x="4073" y="2897728"/>
                  </a:lnTo>
                  <a:lnTo>
                    <a:pt x="0" y="2852293"/>
                  </a:lnTo>
                  <a:lnTo>
                    <a:pt x="0" y="252729"/>
                  </a:lnTo>
                  <a:close/>
                </a:path>
              </a:pathLst>
            </a:custGeom>
            <a:ln w="25400">
              <a:solidFill>
                <a:srgbClr val="9BDBFA"/>
              </a:solidFill>
            </a:ln>
          </p:spPr>
          <p:txBody>
            <a:bodyPr wrap="square" lIns="0" tIns="0" rIns="0" bIns="0" rtlCol="0"/>
            <a:lstStyle/>
            <a:p>
              <a:endParaRPr/>
            </a:p>
          </p:txBody>
        </p:sp>
        <p:pic>
          <p:nvPicPr>
            <p:cNvPr id="13" name="object 13"/>
            <p:cNvPicPr/>
            <p:nvPr/>
          </p:nvPicPr>
          <p:blipFill>
            <a:blip r:embed="rId5" cstate="print"/>
            <a:stretch>
              <a:fillRect/>
            </a:stretch>
          </p:blipFill>
          <p:spPr>
            <a:xfrm>
              <a:off x="4752975" y="1619249"/>
              <a:ext cx="1171575" cy="390525"/>
            </a:xfrm>
            <a:prstGeom prst="rect">
              <a:avLst/>
            </a:prstGeom>
          </p:spPr>
        </p:pic>
        <p:pic>
          <p:nvPicPr>
            <p:cNvPr id="14" name="object 14"/>
            <p:cNvPicPr/>
            <p:nvPr/>
          </p:nvPicPr>
          <p:blipFill>
            <a:blip r:embed="rId6" cstate="print"/>
            <a:stretch>
              <a:fillRect/>
            </a:stretch>
          </p:blipFill>
          <p:spPr>
            <a:xfrm>
              <a:off x="3692276" y="1638299"/>
              <a:ext cx="790575" cy="409575"/>
            </a:xfrm>
            <a:prstGeom prst="rect">
              <a:avLst/>
            </a:prstGeom>
          </p:spPr>
        </p:pic>
        <p:sp>
          <p:nvSpPr>
            <p:cNvPr id="15" name="object 15"/>
            <p:cNvSpPr/>
            <p:nvPr/>
          </p:nvSpPr>
          <p:spPr>
            <a:xfrm>
              <a:off x="4614926" y="1538350"/>
              <a:ext cx="1457325" cy="561975"/>
            </a:xfrm>
            <a:custGeom>
              <a:avLst/>
              <a:gdLst/>
              <a:ahLst/>
              <a:cxnLst/>
              <a:rect l="l" t="t" r="r" b="b"/>
              <a:pathLst>
                <a:path w="1457325" h="561975">
                  <a:moveTo>
                    <a:pt x="0" y="0"/>
                  </a:moveTo>
                  <a:lnTo>
                    <a:pt x="0" y="561975"/>
                  </a:lnTo>
                </a:path>
                <a:path w="1457325" h="561975">
                  <a:moveTo>
                    <a:pt x="1457325" y="0"/>
                  </a:moveTo>
                  <a:lnTo>
                    <a:pt x="1457325" y="561975"/>
                  </a:lnTo>
                </a:path>
              </a:pathLst>
            </a:custGeom>
            <a:ln w="9525">
              <a:solidFill>
                <a:srgbClr val="A6A6A6"/>
              </a:solidFill>
            </a:ln>
          </p:spPr>
          <p:txBody>
            <a:bodyPr wrap="square" lIns="0" tIns="0" rIns="0" bIns="0" rtlCol="0"/>
            <a:lstStyle/>
            <a:p>
              <a:endParaRPr/>
            </a:p>
          </p:txBody>
        </p:sp>
        <p:pic>
          <p:nvPicPr>
            <p:cNvPr id="16" name="object 16"/>
            <p:cNvPicPr/>
            <p:nvPr/>
          </p:nvPicPr>
          <p:blipFill>
            <a:blip r:embed="rId7" cstate="print"/>
            <a:stretch>
              <a:fillRect/>
            </a:stretch>
          </p:blipFill>
          <p:spPr>
            <a:xfrm>
              <a:off x="6210300" y="1638299"/>
              <a:ext cx="1400175" cy="361950"/>
            </a:xfrm>
            <a:prstGeom prst="rect">
              <a:avLst/>
            </a:prstGeom>
          </p:spPr>
        </p:pic>
        <p:sp>
          <p:nvSpPr>
            <p:cNvPr id="17" name="object 17"/>
            <p:cNvSpPr/>
            <p:nvPr/>
          </p:nvSpPr>
          <p:spPr>
            <a:xfrm>
              <a:off x="3538601" y="1538350"/>
              <a:ext cx="0" cy="561975"/>
            </a:xfrm>
            <a:custGeom>
              <a:avLst/>
              <a:gdLst/>
              <a:ahLst/>
              <a:cxnLst/>
              <a:rect l="l" t="t" r="r" b="b"/>
              <a:pathLst>
                <a:path h="561975">
                  <a:moveTo>
                    <a:pt x="0" y="0"/>
                  </a:moveTo>
                  <a:lnTo>
                    <a:pt x="0" y="561975"/>
                  </a:lnTo>
                </a:path>
              </a:pathLst>
            </a:custGeom>
            <a:ln w="9525">
              <a:solidFill>
                <a:srgbClr val="A6A6A6"/>
              </a:solidFill>
            </a:ln>
          </p:spPr>
          <p:txBody>
            <a:bodyPr wrap="square" lIns="0" tIns="0" rIns="0" bIns="0" rtlCol="0"/>
            <a:lstStyle/>
            <a:p>
              <a:endParaRPr/>
            </a:p>
          </p:txBody>
        </p:sp>
        <p:pic>
          <p:nvPicPr>
            <p:cNvPr id="18" name="object 18"/>
            <p:cNvPicPr/>
            <p:nvPr/>
          </p:nvPicPr>
          <p:blipFill>
            <a:blip r:embed="rId8" cstate="print"/>
            <a:stretch>
              <a:fillRect/>
            </a:stretch>
          </p:blipFill>
          <p:spPr>
            <a:xfrm>
              <a:off x="1612969" y="1605721"/>
              <a:ext cx="1809750" cy="457200"/>
            </a:xfrm>
            <a:prstGeom prst="rect">
              <a:avLst/>
            </a:prstGeom>
          </p:spPr>
        </p:pic>
      </p:grpSp>
      <p:sp>
        <p:nvSpPr>
          <p:cNvPr id="19" name="object 19"/>
          <p:cNvSpPr txBox="1">
            <a:spLocks noGrp="1"/>
          </p:cNvSpPr>
          <p:nvPr>
            <p:ph type="title"/>
          </p:nvPr>
        </p:nvSpPr>
        <p:spPr>
          <a:xfrm>
            <a:off x="1423105" y="2381915"/>
            <a:ext cx="6038850" cy="716863"/>
          </a:xfrm>
          <a:prstGeom prst="rect">
            <a:avLst/>
          </a:prstGeom>
        </p:spPr>
        <p:txBody>
          <a:bodyPr vert="horz" wrap="square" lIns="0" tIns="16510" rIns="0" bIns="0" rtlCol="0">
            <a:spAutoFit/>
          </a:bodyPr>
          <a:lstStyle/>
          <a:p>
            <a:pPr marL="12700" algn="ctr">
              <a:lnSpc>
                <a:spcPct val="100000"/>
              </a:lnSpc>
              <a:spcBef>
                <a:spcPts val="130"/>
              </a:spcBef>
            </a:pPr>
            <a:r>
              <a:rPr lang="en-US" sz="1800" b="0" dirty="0" smtClean="0">
                <a:solidFill>
                  <a:srgbClr val="000000"/>
                </a:solidFill>
                <a:latin typeface="Arial MT"/>
                <a:cs typeface="Arial MT"/>
              </a:rPr>
              <a:t>Software Development with Cloud Computing</a:t>
            </a:r>
            <a:r>
              <a:rPr lang="en-US" sz="2750" dirty="0" smtClean="0">
                <a:solidFill>
                  <a:srgbClr val="000000"/>
                </a:solidFill>
                <a:latin typeface="Arial MT"/>
                <a:cs typeface="Arial MT"/>
              </a:rPr>
              <a:t/>
            </a:r>
            <a:br>
              <a:rPr lang="en-US" sz="2750" dirty="0" smtClean="0">
                <a:solidFill>
                  <a:srgbClr val="000000"/>
                </a:solidFill>
                <a:latin typeface="Arial MT"/>
                <a:cs typeface="Arial MT"/>
              </a:rPr>
            </a:br>
            <a:r>
              <a:rPr lang="en-US" sz="2750" dirty="0" smtClean="0">
                <a:solidFill>
                  <a:srgbClr val="000000"/>
                </a:solidFill>
                <a:latin typeface="Arial MT"/>
                <a:cs typeface="Arial MT"/>
              </a:rPr>
              <a:t>Tourism Information Portal</a:t>
            </a:r>
            <a:endParaRPr sz="2750" dirty="0">
              <a:latin typeface="Arial MT"/>
              <a:cs typeface="Arial MT"/>
            </a:endParaRPr>
          </a:p>
        </p:txBody>
      </p:sp>
      <p:sp>
        <p:nvSpPr>
          <p:cNvPr id="20" name="object 20"/>
          <p:cNvSpPr txBox="1"/>
          <p:nvPr/>
        </p:nvSpPr>
        <p:spPr>
          <a:xfrm>
            <a:off x="1295400" y="3364359"/>
            <a:ext cx="1274826" cy="793166"/>
          </a:xfrm>
          <a:prstGeom prst="rect">
            <a:avLst/>
          </a:prstGeom>
        </p:spPr>
        <p:txBody>
          <a:bodyPr vert="horz" wrap="square" lIns="0" tIns="15875" rIns="0" bIns="0" rtlCol="0">
            <a:spAutoFit/>
          </a:bodyPr>
          <a:lstStyle/>
          <a:p>
            <a:pPr marL="12700">
              <a:lnSpc>
                <a:spcPct val="100000"/>
              </a:lnSpc>
              <a:spcBef>
                <a:spcPts val="125"/>
              </a:spcBef>
            </a:pPr>
            <a:r>
              <a:rPr sz="1200" dirty="0">
                <a:latin typeface="Arial MT"/>
                <a:cs typeface="Arial MT"/>
              </a:rPr>
              <a:t>Team</a:t>
            </a:r>
            <a:r>
              <a:rPr sz="1200" spc="-5" dirty="0">
                <a:latin typeface="Arial MT"/>
                <a:cs typeface="Arial MT"/>
              </a:rPr>
              <a:t> </a:t>
            </a:r>
            <a:r>
              <a:rPr sz="1200" spc="-10" dirty="0">
                <a:latin typeface="Arial MT"/>
                <a:cs typeface="Arial MT"/>
              </a:rPr>
              <a:t>Members</a:t>
            </a:r>
            <a:r>
              <a:rPr sz="1200" spc="-10" dirty="0" smtClean="0">
                <a:latin typeface="Arial MT"/>
                <a:cs typeface="Arial MT"/>
              </a:rPr>
              <a:t>:</a:t>
            </a:r>
            <a:r>
              <a:rPr lang="en-US" sz="1200" spc="-10" dirty="0" smtClean="0">
                <a:latin typeface="Arial MT"/>
                <a:cs typeface="Arial MT"/>
              </a:rPr>
              <a:t> </a:t>
            </a:r>
          </a:p>
          <a:p>
            <a:pPr marL="12700">
              <a:lnSpc>
                <a:spcPct val="100000"/>
              </a:lnSpc>
              <a:spcBef>
                <a:spcPts val="125"/>
              </a:spcBef>
            </a:pPr>
            <a:r>
              <a:rPr lang="en-US" sz="1200" spc="-10" dirty="0" smtClean="0">
                <a:latin typeface="Arial MT"/>
                <a:cs typeface="Arial MT"/>
              </a:rPr>
              <a:t>Md. </a:t>
            </a:r>
            <a:r>
              <a:rPr lang="en-US" sz="1200" spc="-10" dirty="0" err="1" smtClean="0">
                <a:latin typeface="Arial MT"/>
                <a:cs typeface="Arial MT"/>
              </a:rPr>
              <a:t>Sahil</a:t>
            </a:r>
            <a:r>
              <a:rPr lang="en-US" sz="1200" spc="-10" dirty="0" smtClean="0">
                <a:latin typeface="Arial MT"/>
                <a:cs typeface="Arial MT"/>
              </a:rPr>
              <a:t> </a:t>
            </a:r>
            <a:r>
              <a:rPr lang="en-US" sz="1200" spc="-10" dirty="0" err="1" smtClean="0">
                <a:latin typeface="Arial MT"/>
                <a:cs typeface="Arial MT"/>
              </a:rPr>
              <a:t>Zahir</a:t>
            </a:r>
            <a:endParaRPr lang="en-US" sz="1200" spc="-10" dirty="0" smtClean="0">
              <a:latin typeface="Arial MT"/>
              <a:cs typeface="Arial MT"/>
            </a:endParaRPr>
          </a:p>
          <a:p>
            <a:pPr marL="12700">
              <a:lnSpc>
                <a:spcPct val="100000"/>
              </a:lnSpc>
              <a:spcBef>
                <a:spcPts val="125"/>
              </a:spcBef>
            </a:pPr>
            <a:r>
              <a:rPr lang="en-US" sz="1200" spc="-10" dirty="0" smtClean="0">
                <a:latin typeface="Arial MT"/>
                <a:cs typeface="Arial MT"/>
              </a:rPr>
              <a:t>Shivam </a:t>
            </a:r>
            <a:r>
              <a:rPr lang="en-US" sz="1200" spc="-10" dirty="0" err="1" smtClean="0">
                <a:latin typeface="Arial MT"/>
                <a:cs typeface="Arial MT"/>
              </a:rPr>
              <a:t>Doeliya</a:t>
            </a:r>
            <a:endParaRPr lang="en-US" sz="1200" spc="-10" dirty="0" smtClean="0">
              <a:latin typeface="Arial MT"/>
              <a:cs typeface="Arial MT"/>
            </a:endParaRPr>
          </a:p>
          <a:p>
            <a:pPr marL="12700">
              <a:lnSpc>
                <a:spcPct val="100000"/>
              </a:lnSpc>
              <a:spcBef>
                <a:spcPts val="125"/>
              </a:spcBef>
            </a:pPr>
            <a:r>
              <a:rPr lang="en-US" sz="1200" spc="-10" dirty="0" err="1" smtClean="0">
                <a:latin typeface="Arial MT"/>
                <a:cs typeface="Arial MT"/>
              </a:rPr>
              <a:t>Aman</a:t>
            </a:r>
            <a:r>
              <a:rPr lang="en-US" sz="1200" spc="-10" dirty="0" smtClean="0">
                <a:latin typeface="Arial MT"/>
                <a:cs typeface="Arial MT"/>
              </a:rPr>
              <a:t> Rai</a:t>
            </a:r>
            <a:endParaRPr sz="1200" dirty="0">
              <a:latin typeface="Arial MT"/>
              <a:cs typeface="Arial MT"/>
            </a:endParaRPr>
          </a:p>
        </p:txBody>
      </p:sp>
      <p:sp>
        <p:nvSpPr>
          <p:cNvPr id="21" name="object 21"/>
          <p:cNvSpPr txBox="1"/>
          <p:nvPr/>
        </p:nvSpPr>
        <p:spPr>
          <a:xfrm>
            <a:off x="6553200" y="3535798"/>
            <a:ext cx="990600" cy="459741"/>
          </a:xfrm>
          <a:prstGeom prst="rect">
            <a:avLst/>
          </a:prstGeom>
        </p:spPr>
        <p:txBody>
          <a:bodyPr vert="horz" wrap="square" lIns="0" tIns="15875" rIns="0" bIns="0" rtlCol="0">
            <a:spAutoFit/>
          </a:bodyPr>
          <a:lstStyle/>
          <a:p>
            <a:pPr marL="12700">
              <a:lnSpc>
                <a:spcPct val="100000"/>
              </a:lnSpc>
              <a:spcBef>
                <a:spcPts val="125"/>
              </a:spcBef>
            </a:pPr>
            <a:r>
              <a:rPr sz="1400" spc="-10" dirty="0">
                <a:latin typeface="Arial MT"/>
                <a:cs typeface="Arial MT"/>
              </a:rPr>
              <a:t>Guide</a:t>
            </a:r>
            <a:r>
              <a:rPr sz="1400" spc="-10" dirty="0" smtClean="0">
                <a:latin typeface="Arial MT"/>
                <a:cs typeface="Arial MT"/>
              </a:rPr>
              <a:t>:</a:t>
            </a:r>
            <a:endParaRPr lang="en-US" sz="1400" spc="-10" dirty="0" smtClean="0">
              <a:latin typeface="Arial MT"/>
              <a:cs typeface="Arial MT"/>
            </a:endParaRPr>
          </a:p>
          <a:p>
            <a:pPr marL="12700">
              <a:lnSpc>
                <a:spcPct val="100000"/>
              </a:lnSpc>
              <a:spcBef>
                <a:spcPts val="125"/>
              </a:spcBef>
            </a:pPr>
            <a:r>
              <a:rPr lang="en-US" sz="1400" spc="-10" dirty="0" smtClean="0">
                <a:latin typeface="Arial MT"/>
                <a:cs typeface="Arial MT"/>
              </a:rPr>
              <a:t>Karan Bhat</a:t>
            </a:r>
            <a:endParaRPr sz="1400" dirty="0">
              <a:latin typeface="Arial MT"/>
              <a:cs typeface="Arial MT"/>
            </a:endParaRPr>
          </a:p>
        </p:txBody>
      </p:sp>
      <p:pic>
        <p:nvPicPr>
          <p:cNvPr id="22" name="Picture 21" descr="A blue circle with icons and circles&#10;&#10;Description automatically generated with medium confidence">
            <a:extLst>
              <a:ext uri="{FF2B5EF4-FFF2-40B4-BE49-F238E27FC236}">
                <a16:creationId xmlns:a16="http://schemas.microsoft.com/office/drawing/2014/main" id="{7FADDCA1-89AB-268B-26FD-1A2E16C36740}"/>
              </a:ext>
            </a:extLst>
          </p:cNvPr>
          <p:cNvPicPr>
            <a:picLocks noChangeAspect="1"/>
          </p:cNvPicPr>
          <p:nvPr/>
        </p:nvPicPr>
        <p:blipFill rotWithShape="1">
          <a:blip r:embed="rId9"/>
          <a:srcRect b="15546"/>
          <a:stretch/>
        </p:blipFill>
        <p:spPr>
          <a:xfrm>
            <a:off x="-10160" y="-66567"/>
            <a:ext cx="9208395" cy="5179723"/>
          </a:xfrm>
          <a:prstGeom prst="rect">
            <a:avLst/>
          </a:prstGeom>
        </p:spPr>
      </p:pic>
      <p:sp>
        <p:nvSpPr>
          <p:cNvPr id="23" name="Rectangle 22">
            <a:extLst>
              <a:ext uri="{FF2B5EF4-FFF2-40B4-BE49-F238E27FC236}">
                <a16:creationId xmlns:a16="http://schemas.microsoft.com/office/drawing/2014/main" id="{7F6EA7F8-3F27-364C-BC77-66F915A2DD74}"/>
              </a:ext>
            </a:extLst>
          </p:cNvPr>
          <p:cNvSpPr/>
          <p:nvPr/>
        </p:nvSpPr>
        <p:spPr>
          <a:xfrm>
            <a:off x="-10160" y="-69867"/>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oogle Shape;61;p13"/>
          <p:cNvSpPr/>
          <p:nvPr/>
        </p:nvSpPr>
        <p:spPr>
          <a:xfrm>
            <a:off x="1122744" y="676231"/>
            <a:ext cx="6898511" cy="3102015"/>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25" name="Google Shape;62;p13"/>
          <p:cNvGrpSpPr/>
          <p:nvPr/>
        </p:nvGrpSpPr>
        <p:grpSpPr>
          <a:xfrm>
            <a:off x="1567263" y="1169920"/>
            <a:ext cx="6047412" cy="601034"/>
            <a:chOff x="1567263" y="1495382"/>
            <a:chExt cx="6047412" cy="601034"/>
          </a:xfrm>
        </p:grpSpPr>
        <p:pic>
          <p:nvPicPr>
            <p:cNvPr id="26" name="Google Shape;63;p13" descr="A close up of a sign&#10;&#10;Description automatically generated"/>
            <p:cNvPicPr preferRelativeResize="0"/>
            <p:nvPr/>
          </p:nvPicPr>
          <p:blipFill rotWithShape="1">
            <a:blip r:embed="rId10">
              <a:alphaModFix/>
            </a:blip>
            <a:srcRect/>
            <a:stretch/>
          </p:blipFill>
          <p:spPr>
            <a:xfrm>
              <a:off x="4755974" y="1620847"/>
              <a:ext cx="1163978" cy="389110"/>
            </a:xfrm>
            <a:prstGeom prst="rect">
              <a:avLst/>
            </a:prstGeom>
            <a:noFill/>
            <a:ln>
              <a:noFill/>
            </a:ln>
          </p:spPr>
        </p:pic>
        <p:pic>
          <p:nvPicPr>
            <p:cNvPr id="27" name="Google Shape;64;p13"/>
            <p:cNvPicPr preferRelativeResize="0"/>
            <p:nvPr/>
          </p:nvPicPr>
          <p:blipFill rotWithShape="1">
            <a:blip r:embed="rId11">
              <a:alphaModFix/>
            </a:blip>
            <a:srcRect t="20551"/>
            <a:stretch/>
          </p:blipFill>
          <p:spPr>
            <a:xfrm>
              <a:off x="3675859" y="1608154"/>
              <a:ext cx="787775" cy="414497"/>
            </a:xfrm>
            <a:prstGeom prst="rect">
              <a:avLst/>
            </a:prstGeom>
            <a:noFill/>
            <a:ln>
              <a:noFill/>
            </a:ln>
          </p:spPr>
        </p:pic>
        <p:cxnSp>
          <p:nvCxnSpPr>
            <p:cNvPr id="28" name="Google Shape;65;p13"/>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9" name="Google Shape;66;p13"/>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30" name="Google Shape;67;p13"/>
            <p:cNvPicPr preferRelativeResize="0"/>
            <p:nvPr/>
          </p:nvPicPr>
          <p:blipFill rotWithShape="1">
            <a:blip r:embed="rId12">
              <a:alphaModFix/>
            </a:blip>
            <a:srcRect/>
            <a:stretch/>
          </p:blipFill>
          <p:spPr>
            <a:xfrm>
              <a:off x="6212294" y="1633695"/>
              <a:ext cx="1402381" cy="363414"/>
            </a:xfrm>
            <a:prstGeom prst="rect">
              <a:avLst/>
            </a:prstGeom>
            <a:noFill/>
            <a:ln>
              <a:noFill/>
            </a:ln>
          </p:spPr>
        </p:pic>
        <p:cxnSp>
          <p:nvCxnSpPr>
            <p:cNvPr id="31" name="Google Shape;68;p13"/>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32" name="Google Shape;69;p13" descr="A blue and black text&#10;&#10;Description automatically generated"/>
            <p:cNvPicPr preferRelativeResize="0"/>
            <p:nvPr/>
          </p:nvPicPr>
          <p:blipFill rotWithShape="1">
            <a:blip r:embed="rId13">
              <a:alphaModFix/>
            </a:blip>
            <a:srcRect/>
            <a:stretch/>
          </p:blipFill>
          <p:spPr>
            <a:xfrm>
              <a:off x="1567263" y="1495382"/>
              <a:ext cx="1816256" cy="454064"/>
            </a:xfrm>
            <a:prstGeom prst="rect">
              <a:avLst/>
            </a:prstGeom>
            <a:noFill/>
            <a:ln>
              <a:noFill/>
            </a:ln>
          </p:spPr>
        </p:pic>
      </p:grpSp>
      <p:sp>
        <p:nvSpPr>
          <p:cNvPr id="33" name="Google Shape;70;p13"/>
          <p:cNvSpPr txBox="1"/>
          <p:nvPr/>
        </p:nvSpPr>
        <p:spPr>
          <a:xfrm>
            <a:off x="1189771" y="3917944"/>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bg1"/>
                </a:solidFill>
                <a:latin typeface="Arial"/>
                <a:ea typeface="Arial"/>
                <a:cs typeface="Arial"/>
                <a:sym typeface="Arial"/>
              </a:rPr>
              <a:t>Team Members</a:t>
            </a:r>
          </a:p>
        </p:txBody>
      </p:sp>
      <p:sp>
        <p:nvSpPr>
          <p:cNvPr id="34" name="Rectangle: Rounded Corners 55">
            <a:extLst>
              <a:ext uri="{FF2B5EF4-FFF2-40B4-BE49-F238E27FC236}">
                <a16:creationId xmlns:a16="http://schemas.microsoft.com/office/drawing/2014/main" id="{E82B3DC0-82F6-87DC-54C8-D8C3C49C5C6B}"/>
              </a:ext>
            </a:extLst>
          </p:cNvPr>
          <p:cNvSpPr/>
          <p:nvPr/>
        </p:nvSpPr>
        <p:spPr>
          <a:xfrm>
            <a:off x="1642825" y="2330178"/>
            <a:ext cx="5858351" cy="1154624"/>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b="1" dirty="0"/>
          </a:p>
        </p:txBody>
      </p:sp>
      <p:sp>
        <p:nvSpPr>
          <p:cNvPr id="35" name="TextBox 34">
            <a:extLst>
              <a:ext uri="{FF2B5EF4-FFF2-40B4-BE49-F238E27FC236}">
                <a16:creationId xmlns:a16="http://schemas.microsoft.com/office/drawing/2014/main" id="{426DA914-1556-09EF-5DDB-1F84E0AE4DDA}"/>
              </a:ext>
            </a:extLst>
          </p:cNvPr>
          <p:cNvSpPr txBox="1"/>
          <p:nvPr/>
        </p:nvSpPr>
        <p:spPr>
          <a:xfrm>
            <a:off x="6066121" y="4231479"/>
            <a:ext cx="1791519" cy="261610"/>
          </a:xfrm>
          <a:prstGeom prst="rect">
            <a:avLst/>
          </a:prstGeom>
          <a:noFill/>
        </p:spPr>
        <p:txBody>
          <a:bodyPr wrap="square">
            <a:spAutoFit/>
          </a:bodyPr>
          <a:lstStyle/>
          <a:p>
            <a:pPr>
              <a:spcAft>
                <a:spcPts val="200"/>
              </a:spcAft>
            </a:pPr>
            <a:r>
              <a:rPr lang="en-US" sz="1100" b="0" i="0" u="none" strike="noStrike" cap="none" dirty="0">
                <a:solidFill>
                  <a:schemeClr val="bg1"/>
                </a:solidFill>
                <a:latin typeface="Arial"/>
                <a:ea typeface="Arial"/>
                <a:cs typeface="Arial"/>
                <a:sym typeface="Arial"/>
              </a:rPr>
              <a:t>Karan Bhat</a:t>
            </a:r>
          </a:p>
        </p:txBody>
      </p:sp>
      <p:sp>
        <p:nvSpPr>
          <p:cNvPr id="36" name="TextBox 35">
            <a:extLst>
              <a:ext uri="{FF2B5EF4-FFF2-40B4-BE49-F238E27FC236}">
                <a16:creationId xmlns:a16="http://schemas.microsoft.com/office/drawing/2014/main" id="{0542C642-8663-AE62-574D-03DF88CAB3C4}"/>
              </a:ext>
            </a:extLst>
          </p:cNvPr>
          <p:cNvSpPr txBox="1"/>
          <p:nvPr/>
        </p:nvSpPr>
        <p:spPr>
          <a:xfrm>
            <a:off x="1281241" y="4231479"/>
            <a:ext cx="2095554" cy="456535"/>
          </a:xfrm>
          <a:prstGeom prst="rect">
            <a:avLst/>
          </a:prstGeom>
          <a:noFill/>
        </p:spPr>
        <p:txBody>
          <a:bodyPr wrap="square">
            <a:spAutoFit/>
          </a:bodyPr>
          <a:lstStyle/>
          <a:p>
            <a:pPr marL="228600" marR="0" lvl="0" indent="-228600" rtl="0">
              <a:lnSpc>
                <a:spcPct val="100000"/>
              </a:lnSpc>
              <a:spcBef>
                <a:spcPts val="0"/>
              </a:spcBef>
              <a:spcAft>
                <a:spcPts val="200"/>
              </a:spcAft>
              <a:buFont typeface="+mj-lt"/>
              <a:buAutoNum type="arabicPeriod"/>
            </a:pPr>
            <a:r>
              <a:rPr lang="en-US" sz="1100" b="0" i="0" u="none" strike="noStrike" cap="none" dirty="0" smtClean="0">
                <a:solidFill>
                  <a:schemeClr val="bg1"/>
                </a:solidFill>
                <a:latin typeface="Arial"/>
                <a:ea typeface="Arial"/>
                <a:cs typeface="Arial"/>
                <a:sym typeface="Arial"/>
              </a:rPr>
              <a:t>Shivam Deoliya</a:t>
            </a:r>
          </a:p>
          <a:p>
            <a:pPr marL="228600" marR="0" lvl="0" indent="-228600" rtl="0">
              <a:lnSpc>
                <a:spcPct val="100000"/>
              </a:lnSpc>
              <a:spcBef>
                <a:spcPts val="0"/>
              </a:spcBef>
              <a:spcAft>
                <a:spcPts val="200"/>
              </a:spcAft>
              <a:buFont typeface="+mj-lt"/>
              <a:buAutoNum type="arabicPeriod"/>
            </a:pPr>
            <a:r>
              <a:rPr lang="en-US" sz="1100" dirty="0" err="1" smtClean="0">
                <a:solidFill>
                  <a:schemeClr val="bg1"/>
                </a:solidFill>
              </a:rPr>
              <a:t>Pranjal</a:t>
            </a:r>
            <a:r>
              <a:rPr lang="en-US" sz="1100" dirty="0" smtClean="0">
                <a:solidFill>
                  <a:schemeClr val="bg1"/>
                </a:solidFill>
              </a:rPr>
              <a:t> Sharma</a:t>
            </a:r>
            <a:endParaRPr lang="en-US" sz="1100" b="0" i="0" u="none" strike="noStrike" cap="none" dirty="0">
              <a:solidFill>
                <a:schemeClr val="bg1"/>
              </a:solidFill>
              <a:latin typeface="Arial"/>
              <a:ea typeface="Arial"/>
              <a:cs typeface="Arial"/>
              <a:sym typeface="Arial"/>
            </a:endParaRPr>
          </a:p>
        </p:txBody>
      </p:sp>
      <p:cxnSp>
        <p:nvCxnSpPr>
          <p:cNvPr id="37" name="Straight Connector 36">
            <a:extLst>
              <a:ext uri="{FF2B5EF4-FFF2-40B4-BE49-F238E27FC236}">
                <a16:creationId xmlns:a16="http://schemas.microsoft.com/office/drawing/2014/main" id="{C1CB07F2-2284-08E3-FBA7-598E55A18D8B}"/>
              </a:ext>
            </a:extLst>
          </p:cNvPr>
          <p:cNvCxnSpPr>
            <a:cxnSpLocks/>
          </p:cNvCxnSpPr>
          <p:nvPr/>
        </p:nvCxnSpPr>
        <p:spPr>
          <a:xfrm>
            <a:off x="1286359" y="4194903"/>
            <a:ext cx="3866827" cy="0"/>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8B1E2C5-4E05-55A9-80A5-7E523BD3B6B5}"/>
              </a:ext>
            </a:extLst>
          </p:cNvPr>
          <p:cNvCxnSpPr>
            <a:cxnSpLocks/>
          </p:cNvCxnSpPr>
          <p:nvPr/>
        </p:nvCxnSpPr>
        <p:spPr>
          <a:xfrm>
            <a:off x="6066122" y="4194903"/>
            <a:ext cx="1791519" cy="0"/>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sp>
        <p:nvSpPr>
          <p:cNvPr id="39" name="Google Shape;70;p13">
            <a:extLst>
              <a:ext uri="{FF2B5EF4-FFF2-40B4-BE49-F238E27FC236}">
                <a16:creationId xmlns:a16="http://schemas.microsoft.com/office/drawing/2014/main" id="{B176FC78-507D-9B48-3159-EAB7EDAAF264}"/>
              </a:ext>
            </a:extLst>
          </p:cNvPr>
          <p:cNvSpPr txBox="1"/>
          <p:nvPr/>
        </p:nvSpPr>
        <p:spPr>
          <a:xfrm>
            <a:off x="5979817" y="3899656"/>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bg1"/>
                </a:solidFill>
                <a:latin typeface="Arial"/>
                <a:ea typeface="Arial"/>
                <a:cs typeface="Arial"/>
                <a:sym typeface="Arial"/>
              </a:rPr>
              <a:t>Guide</a:t>
            </a:r>
          </a:p>
        </p:txBody>
      </p:sp>
      <p:sp>
        <p:nvSpPr>
          <p:cNvPr id="40" name="TextBox 39">
            <a:extLst>
              <a:ext uri="{FF2B5EF4-FFF2-40B4-BE49-F238E27FC236}">
                <a16:creationId xmlns:a16="http://schemas.microsoft.com/office/drawing/2014/main" id="{556ED96A-43E2-FEBC-956C-AD2D8EFD9D11}"/>
              </a:ext>
            </a:extLst>
          </p:cNvPr>
          <p:cNvSpPr txBox="1"/>
          <p:nvPr/>
        </p:nvSpPr>
        <p:spPr>
          <a:xfrm>
            <a:off x="2094100" y="2568765"/>
            <a:ext cx="4955797" cy="707886"/>
          </a:xfrm>
          <a:prstGeom prst="rect">
            <a:avLst/>
          </a:prstGeom>
          <a:noFill/>
        </p:spPr>
        <p:txBody>
          <a:bodyPr wrap="square">
            <a:spAutoFit/>
          </a:bodyPr>
          <a:lstStyle/>
          <a:p>
            <a:pPr algn="ctr"/>
            <a:r>
              <a:rPr lang="en-US" sz="2000" b="1" dirty="0" smtClean="0">
                <a:solidFill>
                  <a:schemeClr val="bg1"/>
                </a:solidFill>
              </a:rPr>
              <a:t>Automated Visiting Card Information Extraction</a:t>
            </a:r>
            <a:endParaRPr lang="en-US" sz="2000" b="1"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9" y="26098"/>
            <a:ext cx="4645661"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70917" y="627824"/>
            <a:ext cx="4444364" cy="259686"/>
          </a:xfrm>
          <a:prstGeom prst="rect">
            <a:avLst/>
          </a:prstGeom>
        </p:spPr>
        <p:txBody>
          <a:bodyPr vert="horz" wrap="square" lIns="0" tIns="13335" rIns="0" bIns="0" rtlCol="0">
            <a:spAutoFit/>
          </a:bodyPr>
          <a:lstStyle/>
          <a:p>
            <a:pPr marL="12700">
              <a:lnSpc>
                <a:spcPct val="100000"/>
              </a:lnSpc>
              <a:spcBef>
                <a:spcPts val="105"/>
              </a:spcBef>
            </a:pPr>
            <a:r>
              <a:rPr sz="1600" spc="-10" dirty="0"/>
              <a:t>Conclusion</a:t>
            </a:r>
          </a:p>
        </p:txBody>
      </p:sp>
      <p:sp>
        <p:nvSpPr>
          <p:cNvPr id="9" name="TextBox 8"/>
          <p:cNvSpPr txBox="1"/>
          <p:nvPr/>
        </p:nvSpPr>
        <p:spPr>
          <a:xfrm>
            <a:off x="304800" y="1035445"/>
            <a:ext cx="3886200" cy="2677656"/>
          </a:xfrm>
          <a:prstGeom prst="rect">
            <a:avLst/>
          </a:prstGeom>
          <a:noFill/>
        </p:spPr>
        <p:txBody>
          <a:bodyPr wrap="square" rtlCol="0">
            <a:spAutoFit/>
          </a:bodyPr>
          <a:lstStyle/>
          <a:p>
            <a:r>
              <a:rPr lang="en-US" sz="1400" dirty="0"/>
              <a:t>In conclusion, the proposed automatic visiting card reading website offers a promising solution to the challenges associated with manual transcription of contact information. By leveraging advanced technologies such as image processing and OCR, this system aims to revolutionize the way contact details are captured and managed. With its user-friendly interface, accuracy enhancements, and future scope for expansion, it holds the potential to greatly enhance efficiency and productivity in various business and networking contexts.</a:t>
            </a:r>
            <a:endParaRPr lang="en-US" sz="1400" dirty="0"/>
          </a:p>
        </p:txBody>
      </p:sp>
      <p:pic>
        <p:nvPicPr>
          <p:cNvPr id="10" name="Picture 9" descr="A pen and papers with check marks&#10;&#10;Description automatically generated">
            <a:extLst>
              <a:ext uri="{FF2B5EF4-FFF2-40B4-BE49-F238E27FC236}">
                <a16:creationId xmlns:a16="http://schemas.microsoft.com/office/drawing/2014/main" id="{CE8A333B-7548-4E5D-D797-2DFBA6F987F0}"/>
              </a:ext>
            </a:extLst>
          </p:cNvPr>
          <p:cNvPicPr>
            <a:picLocks noChangeAspect="1"/>
          </p:cNvPicPr>
          <p:nvPr/>
        </p:nvPicPr>
        <p:blipFill rotWithShape="1">
          <a:blip r:embed="rId4"/>
          <a:srcRect t="15347" r="16268" b="5944"/>
          <a:stretch/>
        </p:blipFill>
        <p:spPr>
          <a:xfrm>
            <a:off x="4815281" y="1359880"/>
            <a:ext cx="4110063" cy="2897602"/>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9" y="26098"/>
            <a:ext cx="4645661"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558921" y="2191004"/>
            <a:ext cx="2041525" cy="483870"/>
          </a:xfrm>
          <a:prstGeom prst="rect">
            <a:avLst/>
          </a:prstGeom>
        </p:spPr>
        <p:txBody>
          <a:bodyPr vert="horz" wrap="square" lIns="0" tIns="13335" rIns="0" bIns="0" rtlCol="0">
            <a:spAutoFit/>
          </a:bodyPr>
          <a:lstStyle/>
          <a:p>
            <a:pPr marL="12700">
              <a:lnSpc>
                <a:spcPct val="100000"/>
              </a:lnSpc>
              <a:spcBef>
                <a:spcPts val="105"/>
              </a:spcBef>
            </a:pPr>
            <a:r>
              <a:rPr sz="3000" dirty="0">
                <a:solidFill>
                  <a:srgbClr val="000000"/>
                </a:solidFill>
              </a:rPr>
              <a:t>Thank</a:t>
            </a:r>
            <a:r>
              <a:rPr sz="3000" spc="-65" dirty="0">
                <a:solidFill>
                  <a:srgbClr val="000000"/>
                </a:solidFill>
              </a:rPr>
              <a:t> </a:t>
            </a:r>
            <a:r>
              <a:rPr sz="3000" spc="-20" dirty="0">
                <a:solidFill>
                  <a:srgbClr val="000000"/>
                </a:solidFill>
              </a:rPr>
              <a:t>you!</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0" y="50948"/>
            <a:ext cx="4417061"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1447800" y="3797634"/>
            <a:ext cx="1181735" cy="382797"/>
          </a:xfrm>
          <a:prstGeom prst="rect">
            <a:avLst/>
          </a:prstGeom>
        </p:spPr>
        <p:txBody>
          <a:bodyPr vert="horz" wrap="square" lIns="0" tIns="13335" rIns="0" bIns="0" rtlCol="0">
            <a:spAutoFit/>
          </a:bodyPr>
          <a:lstStyle/>
          <a:p>
            <a:pPr marL="12700">
              <a:lnSpc>
                <a:spcPct val="100000"/>
              </a:lnSpc>
              <a:spcBef>
                <a:spcPts val="105"/>
              </a:spcBef>
            </a:pPr>
            <a:endParaRPr spc="-30" dirty="0">
              <a:solidFill>
                <a:schemeClr val="bg1"/>
              </a:solidFill>
            </a:endParaRPr>
          </a:p>
        </p:txBody>
      </p:sp>
      <p:sp>
        <p:nvSpPr>
          <p:cNvPr id="9" name="object 9"/>
          <p:cNvSpPr txBox="1">
            <a:spLocks noGrp="1"/>
          </p:cNvSpPr>
          <p:nvPr>
            <p:ph type="body" idx="1"/>
          </p:nvPr>
        </p:nvSpPr>
        <p:spPr>
          <a:xfrm>
            <a:off x="466407" y="1961334"/>
            <a:ext cx="8058785" cy="475130"/>
          </a:xfrm>
          <a:prstGeom prst="rect">
            <a:avLst/>
          </a:prstGeom>
        </p:spPr>
        <p:txBody>
          <a:bodyPr vert="horz" wrap="square" lIns="0" tIns="13335" rIns="0" bIns="0" rtlCol="0">
            <a:spAutoFit/>
          </a:bodyPr>
          <a:lstStyle/>
          <a:p>
            <a:pPr algn="ctr"/>
            <a:r>
              <a:rPr lang="en-US" sz="1600" b="1" dirty="0"/>
              <a:t>Disclaimer</a:t>
            </a:r>
          </a:p>
          <a:p>
            <a:pPr algn="ctr"/>
            <a:r>
              <a:rPr lang="en-US" sz="1400" dirty="0"/>
              <a:t>The content is curated from online/offline resources and used for educational purpose only</a:t>
            </a:r>
            <a:endParaRPr lang="en-US" sz="14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9" y="26098"/>
            <a:ext cx="4551046"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228600" y="538804"/>
            <a:ext cx="3135948" cy="259686"/>
          </a:xfrm>
          <a:prstGeom prst="rect">
            <a:avLst/>
          </a:prstGeom>
        </p:spPr>
        <p:txBody>
          <a:bodyPr vert="horz" wrap="square" lIns="0" tIns="13335" rIns="0" bIns="0" rtlCol="0">
            <a:spAutoFit/>
          </a:bodyPr>
          <a:lstStyle/>
          <a:p>
            <a:pPr marL="12700">
              <a:lnSpc>
                <a:spcPct val="100000"/>
              </a:lnSpc>
              <a:spcBef>
                <a:spcPts val="105"/>
              </a:spcBef>
            </a:pPr>
            <a:r>
              <a:rPr lang="en-US" sz="1600" spc="-30" dirty="0" smtClean="0"/>
              <a:t>Course </a:t>
            </a:r>
            <a:r>
              <a:rPr sz="1600" spc="-30" dirty="0" smtClean="0"/>
              <a:t>O</a:t>
            </a:r>
            <a:r>
              <a:rPr lang="en-US" sz="1600" spc="-30" dirty="0" smtClean="0"/>
              <a:t>utline</a:t>
            </a:r>
            <a:endParaRPr sz="1600" spc="-30" dirty="0"/>
          </a:p>
        </p:txBody>
      </p:sp>
      <p:sp>
        <p:nvSpPr>
          <p:cNvPr id="9" name="object 9"/>
          <p:cNvSpPr txBox="1">
            <a:spLocks noGrp="1"/>
          </p:cNvSpPr>
          <p:nvPr>
            <p:ph type="body" idx="1"/>
          </p:nvPr>
        </p:nvSpPr>
        <p:spPr>
          <a:xfrm>
            <a:off x="191769" y="1149779"/>
            <a:ext cx="4324985" cy="1629292"/>
          </a:xfrm>
          <a:prstGeom prst="rect">
            <a:avLst/>
          </a:prstGeom>
        </p:spPr>
        <p:txBody>
          <a:bodyPr vert="horz" wrap="square" lIns="0" tIns="13335" rIns="0" bIns="0" rtlCol="0">
            <a:spAutoFit/>
          </a:bodyPr>
          <a:lstStyle/>
          <a:p>
            <a:pPr marL="298450" indent="-285750">
              <a:lnSpc>
                <a:spcPct val="100000"/>
              </a:lnSpc>
              <a:spcBef>
                <a:spcPts val="105"/>
              </a:spcBef>
              <a:buChar char="•"/>
              <a:tabLst>
                <a:tab pos="298450" algn="l"/>
              </a:tabLst>
            </a:pPr>
            <a:r>
              <a:rPr sz="1400" spc="-10" dirty="0"/>
              <a:t>Abstract</a:t>
            </a:r>
          </a:p>
          <a:p>
            <a:pPr marL="298450" indent="-285750">
              <a:lnSpc>
                <a:spcPct val="100000"/>
              </a:lnSpc>
              <a:spcBef>
                <a:spcPts val="20"/>
              </a:spcBef>
              <a:buChar char="•"/>
              <a:tabLst>
                <a:tab pos="298450" algn="l"/>
              </a:tabLst>
            </a:pPr>
            <a:r>
              <a:rPr sz="1400" dirty="0"/>
              <a:t>Problem</a:t>
            </a:r>
            <a:r>
              <a:rPr sz="1400" spc="-35" dirty="0"/>
              <a:t> </a:t>
            </a:r>
            <a:r>
              <a:rPr sz="1400" spc="-10" dirty="0"/>
              <a:t>Statement</a:t>
            </a:r>
          </a:p>
          <a:p>
            <a:pPr marL="298450" indent="-285750">
              <a:lnSpc>
                <a:spcPct val="100000"/>
              </a:lnSpc>
              <a:spcBef>
                <a:spcPts val="20"/>
              </a:spcBef>
              <a:buChar char="•"/>
              <a:tabLst>
                <a:tab pos="298450" algn="l"/>
              </a:tabLst>
            </a:pPr>
            <a:r>
              <a:rPr lang="en-US" sz="1400" dirty="0" smtClean="0"/>
              <a:t>Objective</a:t>
            </a:r>
            <a:endParaRPr sz="1400" spc="-10" dirty="0"/>
          </a:p>
          <a:p>
            <a:pPr marL="298450" indent="-285750">
              <a:lnSpc>
                <a:spcPct val="100000"/>
              </a:lnSpc>
              <a:spcBef>
                <a:spcPts val="15"/>
              </a:spcBef>
              <a:buChar char="•"/>
              <a:tabLst>
                <a:tab pos="298450" algn="l"/>
              </a:tabLst>
            </a:pPr>
            <a:r>
              <a:rPr lang="en-US" sz="1400" dirty="0" smtClean="0"/>
              <a:t>Proposed Solution</a:t>
            </a:r>
            <a:endParaRPr sz="1400" spc="-10" dirty="0"/>
          </a:p>
          <a:p>
            <a:pPr marL="298450" indent="-285750">
              <a:lnSpc>
                <a:spcPts val="2130"/>
              </a:lnSpc>
              <a:spcBef>
                <a:spcPts val="20"/>
              </a:spcBef>
              <a:buChar char="•"/>
              <a:tabLst>
                <a:tab pos="298450" algn="l"/>
              </a:tabLst>
            </a:pPr>
            <a:r>
              <a:rPr lang="en-US" sz="1400" dirty="0" smtClean="0"/>
              <a:t>Software Requirement </a:t>
            </a:r>
            <a:endParaRPr sz="1400" spc="-10" dirty="0"/>
          </a:p>
          <a:p>
            <a:pPr marL="298450" indent="-285750">
              <a:lnSpc>
                <a:spcPts val="2130"/>
              </a:lnSpc>
              <a:buChar char="•"/>
              <a:tabLst>
                <a:tab pos="298450" algn="l"/>
              </a:tabLst>
            </a:pPr>
            <a:r>
              <a:rPr lang="en-US" sz="1400" dirty="0" smtClean="0"/>
              <a:t>Future Scope</a:t>
            </a:r>
            <a:endParaRPr sz="1400" spc="-10" dirty="0"/>
          </a:p>
          <a:p>
            <a:pPr marL="298450" indent="-285750">
              <a:lnSpc>
                <a:spcPct val="100000"/>
              </a:lnSpc>
              <a:spcBef>
                <a:spcPts val="20"/>
              </a:spcBef>
              <a:buChar char="•"/>
              <a:tabLst>
                <a:tab pos="298450" algn="l"/>
              </a:tabLst>
            </a:pPr>
            <a:r>
              <a:rPr sz="1400" spc="-10" dirty="0" smtClean="0"/>
              <a:t>Conclusion</a:t>
            </a:r>
            <a:endParaRPr sz="1400" spc="-10" dirty="0"/>
          </a:p>
        </p:txBody>
      </p:sp>
      <p:pic>
        <p:nvPicPr>
          <p:cNvPr id="10" name="Picture 9">
            <a:extLst>
              <a:ext uri="{FF2B5EF4-FFF2-40B4-BE49-F238E27FC236}">
                <a16:creationId xmlns:a16="http://schemas.microsoft.com/office/drawing/2014/main" id="{F6D0A238-925D-72C4-C433-A86B8ECCA325}"/>
              </a:ext>
            </a:extLst>
          </p:cNvPr>
          <p:cNvPicPr>
            <a:picLocks noChangeAspect="1"/>
          </p:cNvPicPr>
          <p:nvPr/>
        </p:nvPicPr>
        <p:blipFill>
          <a:blip r:embed="rId4"/>
          <a:stretch>
            <a:fillRect/>
          </a:stretch>
        </p:blipFill>
        <p:spPr>
          <a:xfrm>
            <a:off x="5446389" y="742950"/>
            <a:ext cx="3194940" cy="3194940"/>
          </a:xfrm>
          <a:prstGeom prst="rect">
            <a:avLst/>
          </a:prstGeom>
        </p:spPr>
      </p:pic>
    </p:spTree>
    <p:extLst>
      <p:ext uri="{BB962C8B-B14F-4D97-AF65-F5344CB8AC3E}">
        <p14:creationId xmlns:p14="http://schemas.microsoft.com/office/powerpoint/2010/main" val="25942954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9" y="26098"/>
            <a:ext cx="4493261"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04800" y="713318"/>
            <a:ext cx="4444364" cy="259686"/>
          </a:xfrm>
          <a:prstGeom prst="rect">
            <a:avLst/>
          </a:prstGeom>
        </p:spPr>
        <p:txBody>
          <a:bodyPr vert="horz" wrap="square" lIns="0" tIns="13335" rIns="0" bIns="0" rtlCol="0">
            <a:spAutoFit/>
          </a:bodyPr>
          <a:lstStyle/>
          <a:p>
            <a:pPr marL="12700">
              <a:lnSpc>
                <a:spcPct val="100000"/>
              </a:lnSpc>
              <a:spcBef>
                <a:spcPts val="105"/>
              </a:spcBef>
            </a:pPr>
            <a:r>
              <a:rPr sz="1600" spc="-10" dirty="0"/>
              <a:t>Abstract</a:t>
            </a:r>
          </a:p>
        </p:txBody>
      </p:sp>
      <p:sp>
        <p:nvSpPr>
          <p:cNvPr id="9" name="TextBox 8"/>
          <p:cNvSpPr txBox="1"/>
          <p:nvPr/>
        </p:nvSpPr>
        <p:spPr>
          <a:xfrm>
            <a:off x="228600" y="1428750"/>
            <a:ext cx="7686992" cy="954107"/>
          </a:xfrm>
          <a:prstGeom prst="rect">
            <a:avLst/>
          </a:prstGeom>
          <a:noFill/>
        </p:spPr>
        <p:txBody>
          <a:bodyPr wrap="square" rtlCol="0">
            <a:spAutoFit/>
          </a:bodyPr>
          <a:lstStyle/>
          <a:p>
            <a:pPr algn="l"/>
            <a:r>
              <a:rPr lang="en-US" sz="1400" dirty="0"/>
              <a:t>Automated Visiting Card Reader: An intelligent system leveraging image processing and OCR technologies to extract contact information from visiting cards. Simplifies data entry, reduces errors, and enhances efficiency by automating the transcription process, thereby facilitating seamless integration of physical contact details into digital databases.</a:t>
            </a:r>
            <a:endParaRPr lang="en-US" sz="1400" dirty="0"/>
          </a:p>
        </p:txBody>
      </p:sp>
    </p:spTree>
    <p:extLst>
      <p:ext uri="{BB962C8B-B14F-4D97-AF65-F5344CB8AC3E}">
        <p14:creationId xmlns:p14="http://schemas.microsoft.com/office/powerpoint/2010/main" val="26766545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9" y="26098"/>
            <a:ext cx="4569461"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04800" y="623684"/>
            <a:ext cx="4444364" cy="259686"/>
          </a:xfrm>
          <a:prstGeom prst="rect">
            <a:avLst/>
          </a:prstGeom>
        </p:spPr>
        <p:txBody>
          <a:bodyPr vert="horz" wrap="square" lIns="0" tIns="13335" rIns="0" bIns="0" rtlCol="0">
            <a:spAutoFit/>
          </a:bodyPr>
          <a:lstStyle/>
          <a:p>
            <a:pPr marL="12700">
              <a:lnSpc>
                <a:spcPct val="100000"/>
              </a:lnSpc>
              <a:spcBef>
                <a:spcPts val="105"/>
              </a:spcBef>
            </a:pPr>
            <a:r>
              <a:rPr lang="en-US" sz="1600" spc="-10" dirty="0" smtClean="0"/>
              <a:t>Problem Statement</a:t>
            </a:r>
            <a:endParaRPr sz="1600" spc="-10" dirty="0"/>
          </a:p>
        </p:txBody>
      </p:sp>
      <p:sp>
        <p:nvSpPr>
          <p:cNvPr id="9" name="TextBox 8"/>
          <p:cNvSpPr txBox="1"/>
          <p:nvPr/>
        </p:nvSpPr>
        <p:spPr>
          <a:xfrm>
            <a:off x="228600" y="1155459"/>
            <a:ext cx="3876993" cy="1600438"/>
          </a:xfrm>
          <a:prstGeom prst="rect">
            <a:avLst/>
          </a:prstGeom>
          <a:noFill/>
        </p:spPr>
        <p:txBody>
          <a:bodyPr wrap="square" rtlCol="0">
            <a:spAutoFit/>
          </a:bodyPr>
          <a:lstStyle/>
          <a:p>
            <a:r>
              <a:rPr lang="en-US" sz="1400" dirty="0"/>
              <a:t>Manual transcription of visiting cards is inefficient and error-prone, leading to inaccuracies and wasted time. To address this, we aim to create a website that automates card reading through image processing and OCR, streamlining the process and improving the accuracy of contact information extraction.</a:t>
            </a:r>
            <a:endParaRPr lang="en-US" sz="1400" dirty="0"/>
          </a:p>
        </p:txBody>
      </p:sp>
      <p:grpSp>
        <p:nvGrpSpPr>
          <p:cNvPr id="10" name="Group 9">
            <a:extLst>
              <a:ext uri="{FF2B5EF4-FFF2-40B4-BE49-F238E27FC236}">
                <a16:creationId xmlns:a16="http://schemas.microsoft.com/office/drawing/2014/main" id="{B930C529-C83B-2206-37C9-547268FE898A}"/>
              </a:ext>
            </a:extLst>
          </p:cNvPr>
          <p:cNvGrpSpPr/>
          <p:nvPr/>
        </p:nvGrpSpPr>
        <p:grpSpPr>
          <a:xfrm>
            <a:off x="5268896" y="753527"/>
            <a:ext cx="3760804" cy="3119841"/>
            <a:chOff x="4578211" y="760307"/>
            <a:chExt cx="4510006" cy="3741355"/>
          </a:xfrm>
        </p:grpSpPr>
        <p:pic>
          <p:nvPicPr>
            <p:cNvPr id="11" name="Picture 10" descr="A purple question mark with gears&#10;&#10;Description automatically generated">
              <a:extLst>
                <a:ext uri="{FF2B5EF4-FFF2-40B4-BE49-F238E27FC236}">
                  <a16:creationId xmlns:a16="http://schemas.microsoft.com/office/drawing/2014/main" id="{5AD6855D-763E-A4F9-DEF4-9E80FDA90810}"/>
                </a:ext>
              </a:extLst>
            </p:cNvPr>
            <p:cNvPicPr>
              <a:picLocks noChangeAspect="1"/>
            </p:cNvPicPr>
            <p:nvPr/>
          </p:nvPicPr>
          <p:blipFill rotWithShape="1">
            <a:blip r:embed="rId4"/>
            <a:srcRect l="11111" t="10028" r="10940" b="11567"/>
            <a:stretch/>
          </p:blipFill>
          <p:spPr>
            <a:xfrm>
              <a:off x="5486396" y="760307"/>
              <a:ext cx="3601821" cy="3622886"/>
            </a:xfrm>
            <a:prstGeom prst="rect">
              <a:avLst/>
            </a:prstGeom>
          </p:spPr>
        </p:pic>
        <p:pic>
          <p:nvPicPr>
            <p:cNvPr id="12" name="Picture 11" descr="Businessman with clipboard">
              <a:extLst>
                <a:ext uri="{FF2B5EF4-FFF2-40B4-BE49-F238E27FC236}">
                  <a16:creationId xmlns:a16="http://schemas.microsoft.com/office/drawing/2014/main" id="{4DBAB284-64C8-DCF6-98BF-2D57D9FA33CD}"/>
                </a:ext>
              </a:extLst>
            </p:cNvPr>
            <p:cNvPicPr>
              <a:picLocks noChangeAspect="1"/>
            </p:cNvPicPr>
            <p:nvPr/>
          </p:nvPicPr>
          <p:blipFill rotWithShape="1">
            <a:blip r:embed="rId5"/>
            <a:srcRect b="60168"/>
            <a:stretch/>
          </p:blipFill>
          <p:spPr>
            <a:xfrm>
              <a:off x="4578211" y="2188308"/>
              <a:ext cx="2340981" cy="2313354"/>
            </a:xfrm>
            <a:prstGeom prst="rect">
              <a:avLst/>
            </a:prstGeom>
          </p:spPr>
        </p:pic>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9" y="26098"/>
            <a:ext cx="4417061"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32057" y="789706"/>
            <a:ext cx="4444364" cy="259686"/>
          </a:xfrm>
          <a:prstGeom prst="rect">
            <a:avLst/>
          </a:prstGeom>
        </p:spPr>
        <p:txBody>
          <a:bodyPr vert="horz" wrap="square" lIns="0" tIns="13335" rIns="0" bIns="0" rtlCol="0">
            <a:spAutoFit/>
          </a:bodyPr>
          <a:lstStyle/>
          <a:p>
            <a:pPr marL="12700">
              <a:lnSpc>
                <a:spcPct val="100000"/>
              </a:lnSpc>
              <a:spcBef>
                <a:spcPts val="105"/>
              </a:spcBef>
            </a:pPr>
            <a:r>
              <a:rPr sz="1600" spc="-10" dirty="0" smtClean="0"/>
              <a:t>Objective</a:t>
            </a:r>
            <a:endParaRPr sz="1600" spc="-10" dirty="0"/>
          </a:p>
        </p:txBody>
      </p:sp>
      <p:sp>
        <p:nvSpPr>
          <p:cNvPr id="9" name="TextBox 8"/>
          <p:cNvSpPr txBox="1"/>
          <p:nvPr/>
        </p:nvSpPr>
        <p:spPr>
          <a:xfrm>
            <a:off x="309403" y="1539404"/>
            <a:ext cx="8525193" cy="738664"/>
          </a:xfrm>
          <a:prstGeom prst="rect">
            <a:avLst/>
          </a:prstGeom>
          <a:noFill/>
        </p:spPr>
        <p:txBody>
          <a:bodyPr wrap="square" rtlCol="0">
            <a:spAutoFit/>
          </a:bodyPr>
          <a:lstStyle/>
          <a:p>
            <a:pPr lvl="0"/>
            <a:r>
              <a:rPr lang="en-US" sz="1400" dirty="0"/>
              <a:t>To develop an automatic visiting card reading website that utilizes image processing and OCR technologies to streamline information extraction, ensuring accuracy and efficiency in capturing contact details from physical cards and seamlessly integrating them into digital databases.</a:t>
            </a:r>
            <a:endParaRPr lang="en-US" sz="1400" dirty="0"/>
          </a:p>
        </p:txBody>
      </p:sp>
    </p:spTree>
    <p:extLst>
      <p:ext uri="{BB962C8B-B14F-4D97-AF65-F5344CB8AC3E}">
        <p14:creationId xmlns:p14="http://schemas.microsoft.com/office/powerpoint/2010/main" val="39657208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9" y="26098"/>
            <a:ext cx="4721861"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84029" y="696917"/>
            <a:ext cx="2884333" cy="305853"/>
          </a:xfrm>
          <a:prstGeom prst="rect">
            <a:avLst/>
          </a:prstGeom>
        </p:spPr>
        <p:txBody>
          <a:bodyPr vert="horz" wrap="square" lIns="0" tIns="59055" rIns="0" bIns="0" rtlCol="0">
            <a:spAutoFit/>
          </a:bodyPr>
          <a:lstStyle/>
          <a:p>
            <a:pPr marL="12700">
              <a:lnSpc>
                <a:spcPct val="100000"/>
              </a:lnSpc>
              <a:spcBef>
                <a:spcPts val="105"/>
              </a:spcBef>
            </a:pPr>
            <a:r>
              <a:rPr lang="en-US" sz="1600" spc="-20" dirty="0" smtClean="0"/>
              <a:t>Proposed Solution</a:t>
            </a:r>
            <a:endParaRPr sz="1600" spc="-10" dirty="0"/>
          </a:p>
        </p:txBody>
      </p:sp>
      <p:sp>
        <p:nvSpPr>
          <p:cNvPr id="9" name="TextBox 8"/>
          <p:cNvSpPr txBox="1"/>
          <p:nvPr/>
        </p:nvSpPr>
        <p:spPr>
          <a:xfrm>
            <a:off x="375791" y="1430787"/>
            <a:ext cx="6177409" cy="1815882"/>
          </a:xfrm>
          <a:prstGeom prst="rect">
            <a:avLst/>
          </a:prstGeom>
          <a:noFill/>
        </p:spPr>
        <p:txBody>
          <a:bodyPr wrap="square" rtlCol="0">
            <a:spAutoFit/>
          </a:bodyPr>
          <a:lstStyle/>
          <a:p>
            <a:pPr marL="285750" lvl="0" indent="-285750">
              <a:buFont typeface="Arial" panose="020B0604020202020204" pitchFamily="34" charset="0"/>
              <a:buChar char="•"/>
            </a:pPr>
            <a:r>
              <a:rPr lang="en-US" sz="1400" dirty="0"/>
              <a:t>Utilize image processing for </a:t>
            </a:r>
            <a:r>
              <a:rPr lang="en-US" sz="1400" dirty="0" smtClean="0"/>
              <a:t>clarity.</a:t>
            </a:r>
            <a:endParaRPr lang="en-US" sz="1400" dirty="0"/>
          </a:p>
          <a:p>
            <a:pPr marL="285750" lvl="0" indent="-285750">
              <a:buFont typeface="Arial" panose="020B0604020202020204" pitchFamily="34" charset="0"/>
              <a:buChar char="•"/>
            </a:pPr>
            <a:r>
              <a:rPr lang="en-US" sz="1400" dirty="0" smtClean="0"/>
              <a:t>Implement </a:t>
            </a:r>
            <a:r>
              <a:rPr lang="en-US" sz="1400" dirty="0"/>
              <a:t>OCR for text </a:t>
            </a:r>
            <a:r>
              <a:rPr lang="en-US" sz="1400" dirty="0" smtClean="0"/>
              <a:t>extraction.</a:t>
            </a:r>
            <a:endParaRPr lang="en-US" sz="1400" dirty="0"/>
          </a:p>
          <a:p>
            <a:pPr marL="285750" lvl="0" indent="-285750">
              <a:buFont typeface="Arial" panose="020B0604020202020204" pitchFamily="34" charset="0"/>
              <a:buChar char="•"/>
            </a:pPr>
            <a:r>
              <a:rPr lang="en-US" sz="1400" dirty="0" smtClean="0"/>
              <a:t>Validate </a:t>
            </a:r>
            <a:r>
              <a:rPr lang="en-US" sz="1400" dirty="0"/>
              <a:t>extracted data for </a:t>
            </a:r>
            <a:r>
              <a:rPr lang="en-US" sz="1400" dirty="0" smtClean="0"/>
              <a:t>accuracy.</a:t>
            </a:r>
            <a:endParaRPr lang="en-US" sz="1400" dirty="0"/>
          </a:p>
          <a:p>
            <a:pPr marL="285750" lvl="0" indent="-285750">
              <a:buFont typeface="Arial" panose="020B0604020202020204" pitchFamily="34" charset="0"/>
              <a:buChar char="•"/>
            </a:pPr>
            <a:r>
              <a:rPr lang="en-US" sz="1400" dirty="0" smtClean="0"/>
              <a:t>Design </a:t>
            </a:r>
            <a:r>
              <a:rPr lang="en-US" sz="1400" dirty="0"/>
              <a:t>user-friendly </a:t>
            </a:r>
            <a:r>
              <a:rPr lang="en-US" sz="1400" dirty="0" smtClean="0"/>
              <a:t>interface.</a:t>
            </a:r>
            <a:endParaRPr lang="en-US" sz="1400" dirty="0"/>
          </a:p>
          <a:p>
            <a:pPr marL="285750" lvl="0" indent="-285750">
              <a:buFont typeface="Arial" panose="020B0604020202020204" pitchFamily="34" charset="0"/>
              <a:buChar char="•"/>
            </a:pPr>
            <a:r>
              <a:rPr lang="en-US" sz="1400" dirty="0" smtClean="0"/>
              <a:t>Integrate </a:t>
            </a:r>
            <a:r>
              <a:rPr lang="en-US" sz="1400" dirty="0"/>
              <a:t>with </a:t>
            </a:r>
            <a:r>
              <a:rPr lang="en-US" sz="1400" dirty="0" smtClean="0"/>
              <a:t>databases.</a:t>
            </a:r>
            <a:endParaRPr lang="en-US" sz="1400" dirty="0"/>
          </a:p>
          <a:p>
            <a:pPr marL="285750" lvl="0" indent="-285750">
              <a:buFont typeface="Arial" panose="020B0604020202020204" pitchFamily="34" charset="0"/>
              <a:buChar char="•"/>
            </a:pPr>
            <a:r>
              <a:rPr lang="en-US" sz="1400" dirty="0" smtClean="0"/>
              <a:t>Implement </a:t>
            </a:r>
            <a:r>
              <a:rPr lang="en-US" sz="1400" dirty="0"/>
              <a:t>error </a:t>
            </a:r>
            <a:r>
              <a:rPr lang="en-US" sz="1400" dirty="0" smtClean="0"/>
              <a:t>handling.</a:t>
            </a:r>
            <a:endParaRPr lang="en-US" sz="1400" dirty="0"/>
          </a:p>
          <a:p>
            <a:pPr marL="285750" lvl="0" indent="-285750">
              <a:buFont typeface="Arial" panose="020B0604020202020204" pitchFamily="34" charset="0"/>
              <a:buChar char="•"/>
            </a:pPr>
            <a:r>
              <a:rPr lang="en-US" sz="1400" dirty="0" smtClean="0"/>
              <a:t>Incorporate </a:t>
            </a:r>
            <a:r>
              <a:rPr lang="en-US" sz="1400" dirty="0"/>
              <a:t>machine learning for accuracy </a:t>
            </a:r>
            <a:r>
              <a:rPr lang="en-US" sz="1400" dirty="0" smtClean="0"/>
              <a:t>enhancement.</a:t>
            </a:r>
            <a:endParaRPr lang="en-US" sz="1400" dirty="0"/>
          </a:p>
          <a:p>
            <a:pPr marL="285750" lvl="0" indent="-285750">
              <a:buFont typeface="Arial" panose="020B0604020202020204" pitchFamily="34" charset="0"/>
              <a:buChar char="•"/>
            </a:pPr>
            <a:r>
              <a:rPr lang="en-US" sz="1400" dirty="0" smtClean="0"/>
              <a:t>Ensure </a:t>
            </a:r>
            <a:r>
              <a:rPr lang="en-US" sz="1400" dirty="0"/>
              <a:t>data security measures.</a:t>
            </a:r>
            <a:endParaRPr lang="en-US" sz="14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9" y="26098"/>
            <a:ext cx="4645661"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92267" y="574476"/>
            <a:ext cx="3417733" cy="428964"/>
          </a:xfrm>
          <a:prstGeom prst="rect">
            <a:avLst/>
          </a:prstGeom>
        </p:spPr>
        <p:txBody>
          <a:bodyPr vert="horz" wrap="square" lIns="0" tIns="59055" rIns="0" bIns="0" rtlCol="0">
            <a:spAutoFit/>
          </a:bodyPr>
          <a:lstStyle/>
          <a:p>
            <a:pPr marL="12700">
              <a:lnSpc>
                <a:spcPct val="100000"/>
              </a:lnSpc>
              <a:spcBef>
                <a:spcPts val="105"/>
              </a:spcBef>
            </a:pPr>
            <a:r>
              <a:rPr lang="en-US" spc="-20" dirty="0" smtClean="0"/>
              <a:t>Software Requirements</a:t>
            </a:r>
            <a:endParaRPr spc="-10" dirty="0"/>
          </a:p>
        </p:txBody>
      </p:sp>
      <p:pic>
        <p:nvPicPr>
          <p:cNvPr id="11" name="Picture 10">
            <a:extLst>
              <a:ext uri="{FF2B5EF4-FFF2-40B4-BE49-F238E27FC236}">
                <a16:creationId xmlns:a16="http://schemas.microsoft.com/office/drawing/2014/main" id="{AFB43265-F5FE-D246-5544-D843103ED899}"/>
              </a:ext>
            </a:extLst>
          </p:cNvPr>
          <p:cNvPicPr>
            <a:picLocks noChangeAspect="1"/>
          </p:cNvPicPr>
          <p:nvPr/>
        </p:nvPicPr>
        <p:blipFill>
          <a:blip r:embed="rId4"/>
          <a:stretch>
            <a:fillRect/>
          </a:stretch>
        </p:blipFill>
        <p:spPr>
          <a:xfrm>
            <a:off x="425519" y="1325495"/>
            <a:ext cx="7270681" cy="2607736"/>
          </a:xfrm>
          <a:prstGeom prst="rect">
            <a:avLst/>
          </a:prstGeom>
        </p:spPr>
      </p:pic>
      <p:pic>
        <p:nvPicPr>
          <p:cNvPr id="12" name="Picture 11"/>
          <p:cNvPicPr>
            <a:picLocks noChangeAspect="1"/>
          </p:cNvPicPr>
          <p:nvPr/>
        </p:nvPicPr>
        <p:blipFill>
          <a:blip r:embed="rId5"/>
          <a:stretch>
            <a:fillRect/>
          </a:stretch>
        </p:blipFill>
        <p:spPr>
          <a:xfrm>
            <a:off x="4343399" y="1037630"/>
            <a:ext cx="4461677" cy="3210519"/>
          </a:xfrm>
          <a:prstGeom prst="rect">
            <a:avLst/>
          </a:prstGeom>
        </p:spPr>
      </p:pic>
    </p:spTree>
    <p:extLst>
      <p:ext uri="{BB962C8B-B14F-4D97-AF65-F5344CB8AC3E}">
        <p14:creationId xmlns:p14="http://schemas.microsoft.com/office/powerpoint/2010/main" val="4368949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9" y="26098"/>
            <a:ext cx="4746625" cy="231474"/>
          </a:xfrm>
          <a:prstGeom prst="rect">
            <a:avLst/>
          </a:prstGeom>
        </p:spPr>
        <p:txBody>
          <a:bodyPr vert="horz" wrap="square" lIns="0" tIns="15875" rIns="0" bIns="0" rtlCol="0">
            <a:spAutoFit/>
          </a:bodyPr>
          <a:lstStyle/>
          <a:p>
            <a:pPr algn="ctr"/>
            <a:r>
              <a:rPr lang="en-US" sz="1400" b="1" dirty="0" smtClean="0">
                <a:solidFill>
                  <a:schemeClr val="bg1"/>
                </a:solidFill>
              </a:rPr>
              <a:t>Automated Visiting Card Information Extraction</a:t>
            </a:r>
            <a:endParaRPr lang="en-US" sz="1400" b="1" dirty="0">
              <a:solidFill>
                <a:schemeClr val="bg1"/>
              </a:solidFill>
            </a:endParaRPr>
          </a:p>
        </p:txBody>
      </p:sp>
      <p:sp>
        <p:nvSpPr>
          <p:cNvPr id="3" name="object 3"/>
          <p:cNvSpPr/>
          <p:nvPr/>
        </p:nvSpPr>
        <p:spPr>
          <a:xfrm>
            <a:off x="0" y="4933950"/>
            <a:ext cx="9144000" cy="209550"/>
          </a:xfrm>
          <a:custGeom>
            <a:avLst/>
            <a:gdLst/>
            <a:ahLst/>
            <a:cxnLst/>
            <a:rect l="l" t="t" r="r" b="b"/>
            <a:pathLst>
              <a:path w="9144000" h="209550">
                <a:moveTo>
                  <a:pt x="9144000" y="0"/>
                </a:moveTo>
                <a:lnTo>
                  <a:pt x="0" y="0"/>
                </a:lnTo>
                <a:lnTo>
                  <a:pt x="0" y="209550"/>
                </a:lnTo>
                <a:lnTo>
                  <a:pt x="9144000" y="209550"/>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1955" y="42380"/>
            <a:ext cx="1206147" cy="372759"/>
          </a:xfrm>
          <a:prstGeom prst="rect">
            <a:avLst/>
          </a:prstGeom>
        </p:spPr>
      </p:pic>
      <p:grpSp>
        <p:nvGrpSpPr>
          <p:cNvPr id="5" name="object 5"/>
          <p:cNvGrpSpPr/>
          <p:nvPr/>
        </p:nvGrpSpPr>
        <p:grpSpPr>
          <a:xfrm>
            <a:off x="8991600" y="0"/>
            <a:ext cx="152400" cy="539115"/>
            <a:chOff x="8991600" y="0"/>
            <a:chExt cx="152400" cy="539115"/>
          </a:xfrm>
        </p:grpSpPr>
        <p:pic>
          <p:nvPicPr>
            <p:cNvPr id="6" name="object 6"/>
            <p:cNvPicPr/>
            <p:nvPr/>
          </p:nvPicPr>
          <p:blipFill>
            <a:blip r:embed="rId3" cstate="print"/>
            <a:stretch>
              <a:fillRect/>
            </a:stretch>
          </p:blipFill>
          <p:spPr>
            <a:xfrm>
              <a:off x="8991600" y="9289"/>
              <a:ext cx="152400" cy="529515"/>
            </a:xfrm>
            <a:prstGeom prst="rect">
              <a:avLst/>
            </a:prstGeom>
          </p:spPr>
        </p:pic>
        <p:sp>
          <p:nvSpPr>
            <p:cNvPr id="7" name="object 7"/>
            <p:cNvSpPr/>
            <p:nvPr/>
          </p:nvSpPr>
          <p:spPr>
            <a:xfrm>
              <a:off x="9029700" y="0"/>
              <a:ext cx="114300" cy="466725"/>
            </a:xfrm>
            <a:custGeom>
              <a:avLst/>
              <a:gdLst/>
              <a:ahLst/>
              <a:cxnLst/>
              <a:rect l="l" t="t" r="r" b="b"/>
              <a:pathLst>
                <a:path w="114300" h="466725">
                  <a:moveTo>
                    <a:pt x="114300" y="0"/>
                  </a:moveTo>
                  <a:lnTo>
                    <a:pt x="0" y="0"/>
                  </a:lnTo>
                  <a:lnTo>
                    <a:pt x="0" y="466725"/>
                  </a:lnTo>
                  <a:lnTo>
                    <a:pt x="114300" y="466725"/>
                  </a:lnTo>
                  <a:lnTo>
                    <a:pt x="114300"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81000" y="830765"/>
            <a:ext cx="4444364" cy="259686"/>
          </a:xfrm>
          <a:prstGeom prst="rect">
            <a:avLst/>
          </a:prstGeom>
        </p:spPr>
        <p:txBody>
          <a:bodyPr vert="horz" wrap="square" lIns="0" tIns="13335" rIns="0" bIns="0" rtlCol="0">
            <a:spAutoFit/>
          </a:bodyPr>
          <a:lstStyle/>
          <a:p>
            <a:pPr marL="12700">
              <a:lnSpc>
                <a:spcPct val="100000"/>
              </a:lnSpc>
              <a:spcBef>
                <a:spcPts val="105"/>
              </a:spcBef>
            </a:pPr>
            <a:r>
              <a:rPr lang="en-US" sz="1600" dirty="0" smtClean="0"/>
              <a:t>Future Scope</a:t>
            </a:r>
            <a:endParaRPr sz="1600" spc="-10" dirty="0"/>
          </a:p>
        </p:txBody>
      </p:sp>
      <p:sp>
        <p:nvSpPr>
          <p:cNvPr id="9" name="TextBox 8"/>
          <p:cNvSpPr txBox="1"/>
          <p:nvPr/>
        </p:nvSpPr>
        <p:spPr>
          <a:xfrm>
            <a:off x="304800" y="1488640"/>
            <a:ext cx="2971800" cy="1600438"/>
          </a:xfrm>
          <a:prstGeom prst="rect">
            <a:avLst/>
          </a:prstGeom>
          <a:noFill/>
        </p:spPr>
        <p:txBody>
          <a:bodyPr wrap="square" rtlCol="0">
            <a:spAutoFit/>
          </a:bodyPr>
          <a:lstStyle/>
          <a:p>
            <a:pPr marL="285750" indent="-285750">
              <a:buFont typeface="Arial" panose="020B0604020202020204" pitchFamily="34" charset="0"/>
              <a:buChar char="•"/>
            </a:pPr>
            <a:r>
              <a:rPr lang="en-US" sz="1400" dirty="0"/>
              <a:t>Multi-language </a:t>
            </a:r>
            <a:r>
              <a:rPr lang="en-US" sz="1400" dirty="0" smtClean="0"/>
              <a:t>OCR</a:t>
            </a:r>
            <a:endParaRPr lang="en-US" sz="1400" dirty="0"/>
          </a:p>
          <a:p>
            <a:pPr marL="285750" indent="-285750">
              <a:buFont typeface="Arial" panose="020B0604020202020204" pitchFamily="34" charset="0"/>
              <a:buChar char="•"/>
            </a:pPr>
            <a:r>
              <a:rPr lang="en-US" sz="1400" dirty="0" smtClean="0"/>
              <a:t>Data analytics</a:t>
            </a:r>
            <a:endParaRPr lang="en-US" sz="1400" dirty="0"/>
          </a:p>
          <a:p>
            <a:pPr marL="285750" indent="-285750">
              <a:buFont typeface="Arial" panose="020B0604020202020204" pitchFamily="34" charset="0"/>
              <a:buChar char="•"/>
            </a:pPr>
            <a:r>
              <a:rPr lang="en-US" sz="1400" dirty="0" smtClean="0"/>
              <a:t>Mobile </a:t>
            </a:r>
            <a:r>
              <a:rPr lang="en-US" sz="1400" dirty="0"/>
              <a:t>app </a:t>
            </a:r>
            <a:r>
              <a:rPr lang="en-US" sz="1400" dirty="0" smtClean="0"/>
              <a:t>integration</a:t>
            </a:r>
            <a:endParaRPr lang="en-US" sz="1400" dirty="0"/>
          </a:p>
          <a:p>
            <a:pPr marL="285750" indent="-285750">
              <a:buFont typeface="Arial" panose="020B0604020202020204" pitchFamily="34" charset="0"/>
              <a:buChar char="•"/>
            </a:pPr>
            <a:r>
              <a:rPr lang="en-US" sz="1400" dirty="0" smtClean="0"/>
              <a:t>CRM integration</a:t>
            </a:r>
            <a:endParaRPr lang="en-US" sz="1400" dirty="0"/>
          </a:p>
          <a:p>
            <a:pPr marL="285750" indent="-285750">
              <a:buFont typeface="Arial" panose="020B0604020202020204" pitchFamily="34" charset="0"/>
              <a:buChar char="•"/>
            </a:pPr>
            <a:r>
              <a:rPr lang="en-US" sz="1400" dirty="0" smtClean="0"/>
              <a:t>Voice input</a:t>
            </a:r>
            <a:endParaRPr lang="en-US" sz="1400" dirty="0"/>
          </a:p>
          <a:p>
            <a:pPr marL="285750" indent="-285750">
              <a:buFont typeface="Arial" panose="020B0604020202020204" pitchFamily="34" charset="0"/>
              <a:buChar char="•"/>
            </a:pPr>
            <a:r>
              <a:rPr lang="en-US" sz="1400" dirty="0" smtClean="0"/>
              <a:t>AR technology</a:t>
            </a:r>
            <a:endParaRPr lang="en-US" sz="1400" dirty="0"/>
          </a:p>
          <a:p>
            <a:pPr marL="285750" indent="-285750">
              <a:buFont typeface="Arial" panose="020B0604020202020204" pitchFamily="34" charset="0"/>
              <a:buChar char="•"/>
            </a:pPr>
            <a:r>
              <a:rPr lang="en-US" sz="1400" dirty="0" err="1" smtClean="0"/>
              <a:t>Blockchain</a:t>
            </a:r>
            <a:r>
              <a:rPr lang="en-US" sz="1400" dirty="0" smtClean="0"/>
              <a:t> </a:t>
            </a:r>
            <a:r>
              <a:rPr lang="en-US" sz="1400" dirty="0"/>
              <a:t>for </a:t>
            </a:r>
            <a:r>
              <a:rPr lang="en-US" sz="1400" dirty="0" smtClean="0"/>
              <a:t>security</a:t>
            </a:r>
            <a:endParaRPr lang="en-US" sz="1400" dirty="0"/>
          </a:p>
        </p:txBody>
      </p:sp>
      <p:pic>
        <p:nvPicPr>
          <p:cNvPr id="10" name="Picture 2" descr="Abstract background with futuristic elements">
            <a:extLst>
              <a:ext uri="{FF2B5EF4-FFF2-40B4-BE49-F238E27FC236}">
                <a16:creationId xmlns:a16="http://schemas.microsoft.com/office/drawing/2014/main" id="{7094E79D-261B-CF39-E912-410964ECB1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5970" y="1314450"/>
            <a:ext cx="3794125" cy="25273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dirty="0"/>
        </a:defPPr>
      </a:lstStyle>
    </a:txDef>
  </a:objectDefaults>
  <a:extraClrSchemeLst/>
</a:theme>
</file>

<file path=docProps/app.xml><?xml version="1.0" encoding="utf-8"?>
<Properties xmlns="http://schemas.openxmlformats.org/officeDocument/2006/extended-properties" xmlns:vt="http://schemas.openxmlformats.org/officeDocument/2006/docPropsVTypes">
  <Template/>
  <TotalTime>206</TotalTime>
  <Words>416</Words>
  <Application>Microsoft Office PowerPoint</Application>
  <PresentationFormat>On-screen Show (16:9)</PresentationFormat>
  <Paragraphs>62</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Arial MT</vt:lpstr>
      <vt:lpstr>Calibri</vt:lpstr>
      <vt:lpstr>Office Theme</vt:lpstr>
      <vt:lpstr>Software Development with Cloud Computing Tourism Information Portal</vt:lpstr>
      <vt:lpstr>PowerPoint Presentation</vt:lpstr>
      <vt:lpstr>Course Outline</vt:lpstr>
      <vt:lpstr>Abstract</vt:lpstr>
      <vt:lpstr>Problem Statement</vt:lpstr>
      <vt:lpstr>Objective</vt:lpstr>
      <vt:lpstr>Proposed Solution</vt:lpstr>
      <vt:lpstr>Software Requirements</vt:lpstr>
      <vt:lpstr>Future Scope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Buddy</dc:title>
  <dc:creator>hp</dc:creator>
  <cp:lastModifiedBy>hp</cp:lastModifiedBy>
  <cp:revision>19</cp:revision>
  <dcterms:created xsi:type="dcterms:W3CDTF">2024-03-05T04:59:28Z</dcterms:created>
  <dcterms:modified xsi:type="dcterms:W3CDTF">2024-04-09T15:29:24Z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2024-03-04T00:00:00Z</vt:filetime>
  </property>
  <property fmtid="{D5CDD505-2E9C-101B-9397-08002B2CF9AE}" pid="3" name="LastSaved">
    <vt:filetime>2024-03-05T00:00:00Z</vt:filetime>
  </property>
</Properties>
</file>